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58" r:id="rId4"/>
    <p:sldId id="261" r:id="rId5"/>
    <p:sldId id="262" r:id="rId6"/>
    <p:sldId id="259" r:id="rId7"/>
    <p:sldId id="257" r:id="rId8"/>
    <p:sldId id="263" r:id="rId9"/>
    <p:sldId id="264" r:id="rId10"/>
    <p:sldId id="265" r:id="rId11"/>
    <p:sldId id="266" r:id="rId12"/>
    <p:sldId id="267" r:id="rId13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23EC5-AFBF-4502-A64F-666F0BD70FA6}" type="datetimeFigureOut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F4976-6B2E-4DA3-8424-8B3EBDBCE6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151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630D141-D88B-48E1-8084-6CEDF5A1FF34}" type="datetimeFigureOut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D7F12B1-593C-4856-A83D-8F9D515A0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65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D5D8C-769D-4BB2-9669-8F2BD6855074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71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5DB3-AB96-4160-BC1D-DFAE51D43E5A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80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A779C-DAA0-4A75-9696-7BA7687C80D7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05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7C1-3144-45FE-9BDE-0CA74E6CF4AC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16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7D73-3ECC-4FA8-A480-7FB4DC43CAEF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83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8EF56-26E6-471A-90B5-6BDFD45BAA9A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05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3644-6584-4462-955A-9A065A613A5B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819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DD9FF-9000-4E4F-89A3-FA9145828E12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45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C7540-C78E-464E-8B7B-12A256EE8B95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380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139ED-5EA4-4763-8516-8E7CCBBF3671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09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5BE8-18FA-4FC1-9E11-77C9005435DB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71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E76CD-E4FA-44A2-9D20-51C6685AA01F}" type="datetime1">
              <a:rPr kumimoji="1" lang="ja-JP" altLang="en-US" smtClean="0"/>
              <a:t>2016/7/22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F96D4-7807-41C1-8BA6-008896475B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46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440003" y="312551"/>
            <a:ext cx="232842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金流商流</a:t>
            </a:r>
            <a:r>
              <a:rPr kumimoji="1" lang="en-US" altLang="ja-JP" b="1" dirty="0"/>
              <a:t>2016-1-05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64080" y="2001520"/>
            <a:ext cx="826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/>
              <a:t>金流商流情報連携基盤進捗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58640" y="4622800"/>
            <a:ext cx="4033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/>
              <a:t>2016</a:t>
            </a:r>
            <a:r>
              <a:rPr kumimoji="1" lang="ja-JP" altLang="en-US" sz="2400" b="1" dirty="0"/>
              <a:t>年</a:t>
            </a:r>
            <a:r>
              <a:rPr kumimoji="1" lang="en-US" altLang="ja-JP" sz="2400" b="1" dirty="0"/>
              <a:t>7</a:t>
            </a:r>
            <a:r>
              <a:rPr kumimoji="1" lang="ja-JP" altLang="en-US" sz="2400" b="1" dirty="0"/>
              <a:t>月</a:t>
            </a:r>
            <a:r>
              <a:rPr kumimoji="1" lang="en-US" altLang="ja-JP" sz="2400" b="1" dirty="0"/>
              <a:t>21</a:t>
            </a:r>
            <a:r>
              <a:rPr kumimoji="1" lang="ja-JP" altLang="en-US" sz="2400" b="1" dirty="0"/>
              <a:t>日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33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69818" y="2230028"/>
            <a:ext cx="10002982" cy="42473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dirty="0"/>
              <a:t>＜支払通知ケース＞</a:t>
            </a:r>
            <a:r>
              <a:rPr lang="ja-JP" altLang="en-US" dirty="0"/>
              <a:t>（ケース名称は再検討）</a:t>
            </a:r>
            <a:endParaRPr lang="ja-JP" altLang="ja-JP" dirty="0"/>
          </a:p>
          <a:p>
            <a:r>
              <a:rPr lang="ja-JP" altLang="ja-JP" dirty="0"/>
              <a:t>ホールディングスタイプ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大企業タイプ、中小企業タイプ</a:t>
            </a:r>
          </a:p>
          <a:p>
            <a:r>
              <a:rPr lang="ja-JP" altLang="ja-JP" dirty="0"/>
              <a:t>大企業タイプ、中小企業タイプ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ホールディングスタイプ（リベート支払等を含む）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＊支払通知には発注者の識別、請求書の識別、納品の識別が必要</a:t>
            </a:r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ja-JP" altLang="ja-JP" dirty="0"/>
              <a:t>大企業タイプ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大企業タイプ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＊明細の突合せは前工程で完了しており、請求書の識別だけが必要。</a:t>
            </a:r>
          </a:p>
          <a:p>
            <a:r>
              <a:rPr lang="ja-JP" altLang="ja-JP" dirty="0"/>
              <a:t>大企業タイプ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中小企業タイプ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＊受取側の中小企業では、消込のために請求情報、納入情報が必要。</a:t>
            </a:r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ja-JP" altLang="ja-JP" dirty="0"/>
              <a:t>中小企業タイプ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大企業タイプ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＊大企業側では社内情報連携がされており、請求書の識別だけが必要。</a:t>
            </a:r>
          </a:p>
          <a:p>
            <a:r>
              <a:rPr lang="ja-JP" altLang="ja-JP" dirty="0"/>
              <a:t>中小企業タイプ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ja-JP" dirty="0"/>
              <a:t>中小企業タイプ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＊取引量（請求書、納品書の数）が少なく、人手による消込は容易。</a:t>
            </a:r>
          </a:p>
          <a:p>
            <a:r>
              <a:rPr lang="en-US" altLang="ja-JP" dirty="0"/>
              <a:t>	</a:t>
            </a:r>
            <a:r>
              <a:rPr lang="ja-JP" altLang="ja-JP" dirty="0"/>
              <a:t>＊ファームバンキングに移行しても、入力データ量は少ない。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67345" y="152400"/>
            <a:ext cx="7952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dirty="0"/>
              <a:t>支払通知のケース分け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69818" y="737175"/>
            <a:ext cx="100584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dirty="0"/>
              <a:t>＜企業タイプ＞</a:t>
            </a:r>
            <a:r>
              <a:rPr lang="ja-JP" altLang="en-US" dirty="0"/>
              <a:t>（タイプ名称は再検討）</a:t>
            </a:r>
            <a:endParaRPr lang="ja-JP" altLang="ja-JP" dirty="0"/>
          </a:p>
          <a:p>
            <a:r>
              <a:rPr lang="ja-JP" altLang="ja-JP" dirty="0"/>
              <a:t>ホールディングスタイプ：発注者、納入先、請求者が複数あり、支払元は１社。</a:t>
            </a:r>
          </a:p>
          <a:p>
            <a:r>
              <a:rPr lang="ja-JP" altLang="ja-JP" dirty="0"/>
              <a:t>大企業タイプ：受発注から請求まで</a:t>
            </a:r>
            <a:r>
              <a:rPr lang="en-US" altLang="ja-JP" dirty="0"/>
              <a:t>EDI</a:t>
            </a:r>
            <a:r>
              <a:rPr lang="ja-JP" altLang="ja-JP" dirty="0"/>
              <a:t>化され、社内で情報連携が行われている。</a:t>
            </a:r>
          </a:p>
          <a:p>
            <a:r>
              <a:rPr lang="ja-JP" altLang="ja-JP" dirty="0"/>
              <a:t>中小企業タイプ：</a:t>
            </a:r>
            <a:r>
              <a:rPr lang="en-US" altLang="ja-JP" dirty="0"/>
              <a:t>EDI</a:t>
            </a:r>
            <a:r>
              <a:rPr lang="ja-JP" altLang="ja-JP" dirty="0"/>
              <a:t>を行っていない、または社内で情報連携が行われていない。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27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449" y="384048"/>
            <a:ext cx="7671363" cy="6035040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564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80" y="402336"/>
            <a:ext cx="5400040" cy="60899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220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EA273-939A-4D2B-9877-58521F3EEC16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82954" y="2753260"/>
            <a:ext cx="108885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ja-JP" sz="2000" dirty="0"/>
              <a:t>平成 </a:t>
            </a:r>
            <a:r>
              <a:rPr lang="en-US" altLang="ja-JP" sz="2000" dirty="0"/>
              <a:t>30 </a:t>
            </a:r>
            <a:r>
              <a:rPr lang="ja-JP" altLang="ja-JP" sz="2000" dirty="0"/>
              <a:t>年（</a:t>
            </a:r>
            <a:r>
              <a:rPr lang="en-US" altLang="ja-JP" sz="2000" dirty="0"/>
              <a:t>2018 </a:t>
            </a:r>
            <a:r>
              <a:rPr lang="ja-JP" altLang="ja-JP" sz="2000" dirty="0"/>
              <a:t>年）頃を目途に、全銀システムの加盟金融機関が参加する</a:t>
            </a:r>
            <a:r>
              <a:rPr lang="ja-JP" altLang="ja-JP" sz="2000" dirty="0" err="1"/>
              <a:t>新し</a:t>
            </a:r>
            <a:r>
              <a:rPr lang="ja-JP" altLang="ja-JP" sz="2000" dirty="0"/>
              <a:t> </a:t>
            </a:r>
            <a:r>
              <a:rPr lang="ja-JP" altLang="ja-JP" sz="2000" dirty="0" err="1"/>
              <a:t>い</a:t>
            </a:r>
            <a:r>
              <a:rPr lang="ja-JP" altLang="ja-JP" sz="2000" dirty="0"/>
              <a:t>システム（「金融・</a:t>
            </a:r>
            <a:r>
              <a:rPr lang="en-US" altLang="ja-JP" sz="2000" dirty="0"/>
              <a:t>IT </a:t>
            </a:r>
            <a:r>
              <a:rPr lang="ja-JP" altLang="ja-JP" sz="2000" dirty="0"/>
              <a:t>ネットワークシステム（仮称）」）を構築し、サービス を開始するとともに、平成 </a:t>
            </a:r>
            <a:r>
              <a:rPr lang="en-US" altLang="ja-JP" sz="2000" dirty="0"/>
              <a:t>32 </a:t>
            </a:r>
            <a:r>
              <a:rPr lang="ja-JP" altLang="ja-JP" sz="2000" dirty="0"/>
              <a:t>年（</a:t>
            </a:r>
            <a:r>
              <a:rPr lang="en-US" altLang="ja-JP" sz="2000" dirty="0"/>
              <a:t>2020 </a:t>
            </a:r>
            <a:r>
              <a:rPr lang="ja-JP" altLang="ja-JP" sz="2000" dirty="0"/>
              <a:t>年）までに、企業間の国内送金指図に</a:t>
            </a:r>
            <a:r>
              <a:rPr lang="ja-JP" altLang="ja-JP" sz="2000" dirty="0" err="1"/>
              <a:t>つ</a:t>
            </a:r>
            <a:r>
              <a:rPr lang="ja-JP" altLang="ja-JP" sz="2000" dirty="0"/>
              <a:t> いて、現行の固定長電文を廃止し、</a:t>
            </a:r>
            <a:r>
              <a:rPr lang="en-US" altLang="ja-JP" sz="2000" b="1" dirty="0">
                <a:solidFill>
                  <a:srgbClr val="FF0000"/>
                </a:solidFill>
              </a:rPr>
              <a:t>XML </a:t>
            </a:r>
            <a:r>
              <a:rPr lang="ja-JP" altLang="ja-JP" sz="2000" b="1" dirty="0">
                <a:solidFill>
                  <a:srgbClr val="FF0000"/>
                </a:solidFill>
              </a:rPr>
              <a:t>電文に全面移行</a:t>
            </a:r>
            <a:r>
              <a:rPr lang="ja-JP" altLang="ja-JP" sz="2000" dirty="0"/>
              <a:t>する。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ja-JP" sz="2000" dirty="0"/>
              <a:t>この新しいシステムにおいては、企業からの </a:t>
            </a:r>
            <a:r>
              <a:rPr lang="en-US" altLang="ja-JP" sz="2000" dirty="0"/>
              <a:t>XML </a:t>
            </a:r>
            <a:r>
              <a:rPr lang="ja-JP" altLang="ja-JP" sz="2000" dirty="0"/>
              <a:t>電文による国内送金指図の受付 機能を実装するとともに、</a:t>
            </a:r>
            <a:r>
              <a:rPr lang="ja-JP" altLang="ja-JP" sz="2000" b="1" dirty="0">
                <a:solidFill>
                  <a:srgbClr val="FF0000"/>
                </a:solidFill>
              </a:rPr>
              <a:t>最新の国際標準の先取的な採用（大量のタグ付き </a:t>
            </a:r>
            <a:r>
              <a:rPr lang="en-US" altLang="ja-JP" sz="2000" b="1" dirty="0">
                <a:solidFill>
                  <a:srgbClr val="FF0000"/>
                </a:solidFill>
              </a:rPr>
              <a:t>EDI </a:t>
            </a:r>
            <a:r>
              <a:rPr lang="ja-JP" altLang="ja-JP" sz="2000" b="1" dirty="0">
                <a:solidFill>
                  <a:srgbClr val="FF0000"/>
                </a:solidFill>
              </a:rPr>
              <a:t>情報の付加）</a:t>
            </a:r>
            <a:r>
              <a:rPr lang="ja-JP" altLang="ja-JP" sz="2000" dirty="0"/>
              <a:t>を行う。これにより、企業は、決済情報と商流情報を連携させる ことによる、決済事務の効率化・高度化や、</a:t>
            </a:r>
            <a:r>
              <a:rPr lang="en-US" altLang="ja-JP" sz="2000" dirty="0"/>
              <a:t>EDI </a:t>
            </a:r>
            <a:r>
              <a:rPr lang="ja-JP" altLang="ja-JP" sz="2000" dirty="0"/>
              <a:t>情報を活用した自社事業の定量 分析、新たなビジネスチャンスの発掘などが可能となる。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ja-JP" sz="2000" dirty="0"/>
              <a:t>さらに、新システムをベースに、人工知能（</a:t>
            </a:r>
            <a:r>
              <a:rPr lang="en-US" altLang="ja-JP" sz="2000" dirty="0"/>
              <a:t>AI</a:t>
            </a:r>
            <a:r>
              <a:rPr lang="ja-JP" altLang="ja-JP" sz="2000" dirty="0"/>
              <a:t>）を活用したビッグデータ分析・ 活用機能等の追加を検討する。</a:t>
            </a:r>
          </a:p>
          <a:p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4828" y="335390"/>
            <a:ext cx="109367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金融審議会</a:t>
            </a:r>
            <a:endParaRPr lang="ja-JP" altLang="ja-JP" sz="3200" dirty="0"/>
          </a:p>
          <a:p>
            <a:pPr algn="ctr"/>
            <a:r>
              <a:rPr lang="ja-JP" altLang="ja-JP" sz="3200" b="1" dirty="0"/>
              <a:t>決済業務等の高度化に関するワーキング・グループ 報告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80452" y="1713602"/>
            <a:ext cx="9845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b="1" dirty="0"/>
              <a:t>第４章</a:t>
            </a:r>
            <a:r>
              <a:rPr lang="en-US" altLang="ja-JP" b="1" dirty="0"/>
              <a:t>	</a:t>
            </a:r>
            <a:r>
              <a:rPr lang="ja-JP" altLang="ja-JP" b="1" dirty="0"/>
              <a:t>決済インフラ</a:t>
            </a:r>
            <a:r>
              <a:rPr lang="en-US" altLang="ja-JP" b="1" dirty="0"/>
              <a:t>  -  </a:t>
            </a:r>
            <a:r>
              <a:rPr lang="ja-JP" altLang="ja-JP" b="1" dirty="0"/>
              <a:t>利用者利便の向上と国際競争力強化のための５つの改革事項</a:t>
            </a:r>
            <a:endParaRPr lang="en-US" altLang="ja-JP" b="1" dirty="0"/>
          </a:p>
          <a:p>
            <a:r>
              <a:rPr lang="ja-JP" altLang="ja-JP" b="1" dirty="0"/>
              <a:t>１．決済インフラの抜本的機能強化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75274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0359" y="285661"/>
            <a:ext cx="8521700" cy="3077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64769" algn="ctr">
              <a:lnSpc>
                <a:spcPts val="2380"/>
              </a:lnSpc>
              <a:tabLst>
                <a:tab pos="363855" algn="l"/>
              </a:tabLst>
            </a:pPr>
            <a:r>
              <a:rPr sz="3200" b="1" spc="-685" dirty="0" err="1"/>
              <a:t>Ｘ</a:t>
            </a:r>
            <a:r>
              <a:rPr sz="3200" b="1" spc="-125" dirty="0" err="1"/>
              <a:t>Ｍ</a:t>
            </a:r>
            <a:r>
              <a:rPr sz="3200" b="1" spc="-735" dirty="0" err="1"/>
              <a:t>Ｌ</a:t>
            </a:r>
            <a:r>
              <a:rPr sz="3200" b="1" spc="10" dirty="0" err="1"/>
              <a:t>電文への</a:t>
            </a:r>
            <a:r>
              <a:rPr sz="3200" b="1" spc="5" dirty="0" err="1"/>
              <a:t>移</a:t>
            </a:r>
            <a:r>
              <a:rPr sz="3200" b="1" spc="10" dirty="0" err="1"/>
              <a:t>行</a:t>
            </a:r>
            <a:r>
              <a:rPr sz="3200" b="1" spc="-595" dirty="0" err="1"/>
              <a:t>（</a:t>
            </a:r>
            <a:r>
              <a:rPr sz="3200" b="1" spc="-590" dirty="0" err="1"/>
              <a:t>ス</a:t>
            </a:r>
            <a:r>
              <a:rPr sz="3200" b="1" spc="-135" dirty="0" err="1"/>
              <a:t>キームイ</a:t>
            </a:r>
            <a:r>
              <a:rPr sz="3200" b="1" spc="-555" dirty="0" err="1"/>
              <a:t>メ</a:t>
            </a:r>
            <a:r>
              <a:rPr sz="3200" b="1" spc="-320" dirty="0" err="1"/>
              <a:t>ージ図</a:t>
            </a:r>
            <a:r>
              <a:rPr sz="3200" b="1" spc="-320" dirty="0"/>
              <a:t>）</a:t>
            </a:r>
          </a:p>
        </p:txBody>
      </p:sp>
      <p:sp>
        <p:nvSpPr>
          <p:cNvPr id="3" name="object 3"/>
          <p:cNvSpPr/>
          <p:nvPr/>
        </p:nvSpPr>
        <p:spPr>
          <a:xfrm>
            <a:off x="1618487" y="4445368"/>
            <a:ext cx="8800465" cy="1181100"/>
          </a:xfrm>
          <a:custGeom>
            <a:avLst/>
            <a:gdLst/>
            <a:ahLst/>
            <a:cxnLst/>
            <a:rect l="l" t="t" r="r" b="b"/>
            <a:pathLst>
              <a:path w="8800465" h="1181100">
                <a:moveTo>
                  <a:pt x="0" y="1180731"/>
                </a:moveTo>
                <a:lnTo>
                  <a:pt x="8799957" y="1180731"/>
                </a:lnTo>
                <a:lnTo>
                  <a:pt x="8799957" y="0"/>
                </a:lnTo>
                <a:lnTo>
                  <a:pt x="0" y="0"/>
                </a:lnTo>
                <a:lnTo>
                  <a:pt x="0" y="1180731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18487" y="4445368"/>
            <a:ext cx="8800465" cy="1181100"/>
          </a:xfrm>
          <a:custGeom>
            <a:avLst/>
            <a:gdLst/>
            <a:ahLst/>
            <a:cxnLst/>
            <a:rect l="l" t="t" r="r" b="b"/>
            <a:pathLst>
              <a:path w="8800465" h="1181100">
                <a:moveTo>
                  <a:pt x="0" y="1180731"/>
                </a:moveTo>
                <a:lnTo>
                  <a:pt x="8799957" y="1180731"/>
                </a:lnTo>
                <a:lnTo>
                  <a:pt x="8799957" y="0"/>
                </a:lnTo>
                <a:lnTo>
                  <a:pt x="0" y="0"/>
                </a:lnTo>
                <a:lnTo>
                  <a:pt x="0" y="1180731"/>
                </a:lnTo>
                <a:close/>
              </a:path>
            </a:pathLst>
          </a:custGeom>
          <a:ln w="126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26210" y="1801115"/>
            <a:ext cx="8800465" cy="2492375"/>
          </a:xfrm>
          <a:custGeom>
            <a:avLst/>
            <a:gdLst/>
            <a:ahLst/>
            <a:cxnLst/>
            <a:rect l="l" t="t" r="r" b="b"/>
            <a:pathLst>
              <a:path w="8800465" h="2492375">
                <a:moveTo>
                  <a:pt x="0" y="2492375"/>
                </a:moveTo>
                <a:lnTo>
                  <a:pt x="8799957" y="2492375"/>
                </a:lnTo>
                <a:lnTo>
                  <a:pt x="8799957" y="0"/>
                </a:lnTo>
                <a:lnTo>
                  <a:pt x="0" y="0"/>
                </a:lnTo>
                <a:lnTo>
                  <a:pt x="0" y="2492375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26210" y="1801115"/>
            <a:ext cx="8800465" cy="2492375"/>
          </a:xfrm>
          <a:custGeom>
            <a:avLst/>
            <a:gdLst/>
            <a:ahLst/>
            <a:cxnLst/>
            <a:rect l="l" t="t" r="r" b="b"/>
            <a:pathLst>
              <a:path w="8800465" h="2492375">
                <a:moveTo>
                  <a:pt x="0" y="2492375"/>
                </a:moveTo>
                <a:lnTo>
                  <a:pt x="8799957" y="2492375"/>
                </a:lnTo>
                <a:lnTo>
                  <a:pt x="8799957" y="0"/>
                </a:lnTo>
                <a:lnTo>
                  <a:pt x="0" y="0"/>
                </a:lnTo>
                <a:lnTo>
                  <a:pt x="0" y="2492375"/>
                </a:lnTo>
                <a:close/>
              </a:path>
            </a:pathLst>
          </a:custGeom>
          <a:ln w="127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80409" y="2363724"/>
            <a:ext cx="812291" cy="7178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522470" y="2540255"/>
            <a:ext cx="330200" cy="374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1200" b="1" dirty="0">
                <a:latin typeface="Meiryo UI"/>
                <a:cs typeface="Meiryo UI"/>
              </a:rPr>
              <a:t>仕向  銀行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35244" y="2363723"/>
            <a:ext cx="829056" cy="7330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790183" y="2547492"/>
            <a:ext cx="52070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3815"/>
            <a:r>
              <a:rPr sz="1200" b="1" dirty="0">
                <a:latin typeface="Meiryo UI"/>
                <a:cs typeface="Meiryo UI"/>
              </a:rPr>
              <a:t>全 銀  システム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741423" y="2019300"/>
            <a:ext cx="999744" cy="3302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771091" y="3488181"/>
            <a:ext cx="93980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latin typeface="Meiryo UI"/>
                <a:cs typeface="Meiryo UI"/>
              </a:rPr>
              <a:t>依頼企業</a:t>
            </a:r>
            <a:endParaRPr sz="1200">
              <a:latin typeface="Meiryo UI"/>
              <a:cs typeface="Meiryo UI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latin typeface="Meiryo UI"/>
                <a:cs typeface="Meiryo UI"/>
              </a:rPr>
              <a:t>（支払企業）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320276" y="2031492"/>
            <a:ext cx="993648" cy="32903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349358" y="3493642"/>
            <a:ext cx="93980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latin typeface="Meiryo UI"/>
                <a:cs typeface="Meiryo UI"/>
              </a:rPr>
              <a:t>受取企業</a:t>
            </a:r>
            <a:endParaRPr sz="1200">
              <a:latin typeface="Meiryo UI"/>
              <a:cs typeface="Meiryo UI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latin typeface="Meiryo UI"/>
                <a:cs typeface="Meiryo UI"/>
              </a:rPr>
              <a:t>（納入企業）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42920" y="3307587"/>
            <a:ext cx="626110" cy="572770"/>
          </a:xfrm>
          <a:custGeom>
            <a:avLst/>
            <a:gdLst/>
            <a:ahLst/>
            <a:cxnLst/>
            <a:rect l="l" t="t" r="r" b="b"/>
            <a:pathLst>
              <a:path w="626110" h="572769">
                <a:moveTo>
                  <a:pt x="502056" y="448945"/>
                </a:moveTo>
                <a:lnTo>
                  <a:pt x="563905" y="572770"/>
                </a:lnTo>
                <a:lnTo>
                  <a:pt x="605222" y="490220"/>
                </a:lnTo>
                <a:lnTo>
                  <a:pt x="543331" y="490220"/>
                </a:lnTo>
                <a:lnTo>
                  <a:pt x="543246" y="476433"/>
                </a:lnTo>
                <a:lnTo>
                  <a:pt x="502056" y="448945"/>
                </a:lnTo>
                <a:close/>
              </a:path>
              <a:path w="626110" h="572769">
                <a:moveTo>
                  <a:pt x="543331" y="476489"/>
                </a:moveTo>
                <a:lnTo>
                  <a:pt x="543331" y="490220"/>
                </a:lnTo>
                <a:lnTo>
                  <a:pt x="563905" y="490220"/>
                </a:lnTo>
                <a:lnTo>
                  <a:pt x="543331" y="476489"/>
                </a:lnTo>
                <a:close/>
              </a:path>
              <a:path w="626110" h="572769">
                <a:moveTo>
                  <a:pt x="543331" y="20701"/>
                </a:moveTo>
                <a:lnTo>
                  <a:pt x="543331" y="476489"/>
                </a:lnTo>
                <a:lnTo>
                  <a:pt x="563905" y="490220"/>
                </a:lnTo>
                <a:lnTo>
                  <a:pt x="584521" y="476489"/>
                </a:lnTo>
                <a:lnTo>
                  <a:pt x="584606" y="41275"/>
                </a:lnTo>
                <a:lnTo>
                  <a:pt x="563905" y="41275"/>
                </a:lnTo>
                <a:lnTo>
                  <a:pt x="543331" y="20701"/>
                </a:lnTo>
                <a:close/>
              </a:path>
              <a:path w="626110" h="572769">
                <a:moveTo>
                  <a:pt x="584606" y="476433"/>
                </a:moveTo>
                <a:lnTo>
                  <a:pt x="563905" y="490220"/>
                </a:lnTo>
                <a:lnTo>
                  <a:pt x="584606" y="490220"/>
                </a:lnTo>
                <a:lnTo>
                  <a:pt x="584606" y="476433"/>
                </a:lnTo>
                <a:close/>
              </a:path>
              <a:path w="626110" h="572769">
                <a:moveTo>
                  <a:pt x="625881" y="448945"/>
                </a:moveTo>
                <a:lnTo>
                  <a:pt x="584606" y="476433"/>
                </a:lnTo>
                <a:lnTo>
                  <a:pt x="584606" y="490220"/>
                </a:lnTo>
                <a:lnTo>
                  <a:pt x="605222" y="490220"/>
                </a:lnTo>
                <a:lnTo>
                  <a:pt x="625881" y="448945"/>
                </a:lnTo>
                <a:close/>
              </a:path>
              <a:path w="626110" h="572769">
                <a:moveTo>
                  <a:pt x="26208" y="5587"/>
                </a:moveTo>
                <a:lnTo>
                  <a:pt x="0" y="5587"/>
                </a:lnTo>
                <a:lnTo>
                  <a:pt x="0" y="20701"/>
                </a:lnTo>
                <a:lnTo>
                  <a:pt x="1622" y="28684"/>
                </a:lnTo>
                <a:lnTo>
                  <a:pt x="6046" y="35226"/>
                </a:lnTo>
                <a:lnTo>
                  <a:pt x="12606" y="39649"/>
                </a:lnTo>
                <a:lnTo>
                  <a:pt x="20637" y="41275"/>
                </a:lnTo>
                <a:lnTo>
                  <a:pt x="543331" y="41275"/>
                </a:lnTo>
                <a:lnTo>
                  <a:pt x="543331" y="20701"/>
                </a:lnTo>
                <a:lnTo>
                  <a:pt x="41275" y="20701"/>
                </a:lnTo>
                <a:lnTo>
                  <a:pt x="26208" y="5587"/>
                </a:lnTo>
                <a:close/>
              </a:path>
              <a:path w="626110" h="572769">
                <a:moveTo>
                  <a:pt x="577835" y="5587"/>
                </a:moveTo>
                <a:lnTo>
                  <a:pt x="41275" y="5587"/>
                </a:lnTo>
                <a:lnTo>
                  <a:pt x="41275" y="20701"/>
                </a:lnTo>
                <a:lnTo>
                  <a:pt x="543331" y="20701"/>
                </a:lnTo>
                <a:lnTo>
                  <a:pt x="563905" y="41275"/>
                </a:lnTo>
                <a:lnTo>
                  <a:pt x="584606" y="41275"/>
                </a:lnTo>
                <a:lnTo>
                  <a:pt x="584606" y="20701"/>
                </a:lnTo>
                <a:lnTo>
                  <a:pt x="582979" y="12644"/>
                </a:lnTo>
                <a:lnTo>
                  <a:pt x="578542" y="6064"/>
                </a:lnTo>
                <a:lnTo>
                  <a:pt x="577835" y="5587"/>
                </a:lnTo>
                <a:close/>
              </a:path>
              <a:path w="626110" h="572769">
                <a:moveTo>
                  <a:pt x="563905" y="0"/>
                </a:moveTo>
                <a:lnTo>
                  <a:pt x="20637" y="0"/>
                </a:lnTo>
                <a:lnTo>
                  <a:pt x="41275" y="20701"/>
                </a:lnTo>
                <a:lnTo>
                  <a:pt x="41275" y="5587"/>
                </a:lnTo>
                <a:lnTo>
                  <a:pt x="577835" y="5587"/>
                </a:lnTo>
                <a:lnTo>
                  <a:pt x="571961" y="1627"/>
                </a:lnTo>
                <a:lnTo>
                  <a:pt x="563905" y="0"/>
                </a:lnTo>
                <a:close/>
              </a:path>
            </a:pathLst>
          </a:custGeom>
          <a:solidFill>
            <a:srgbClr val="FF7B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784844" y="3306318"/>
            <a:ext cx="555625" cy="588010"/>
          </a:xfrm>
          <a:custGeom>
            <a:avLst/>
            <a:gdLst/>
            <a:ahLst/>
            <a:cxnLst/>
            <a:rect l="l" t="t" r="r" b="b"/>
            <a:pathLst>
              <a:path w="555625" h="588010">
                <a:moveTo>
                  <a:pt x="458963" y="41275"/>
                </a:moveTo>
                <a:lnTo>
                  <a:pt x="20574" y="41275"/>
                </a:lnTo>
                <a:lnTo>
                  <a:pt x="12537" y="42882"/>
                </a:lnTo>
                <a:lnTo>
                  <a:pt x="6000" y="47275"/>
                </a:lnTo>
                <a:lnTo>
                  <a:pt x="1607" y="53812"/>
                </a:lnTo>
                <a:lnTo>
                  <a:pt x="0" y="61849"/>
                </a:lnTo>
                <a:lnTo>
                  <a:pt x="0" y="566927"/>
                </a:lnTo>
                <a:lnTo>
                  <a:pt x="1607" y="574984"/>
                </a:lnTo>
                <a:lnTo>
                  <a:pt x="6000" y="581564"/>
                </a:lnTo>
                <a:lnTo>
                  <a:pt x="12537" y="586001"/>
                </a:lnTo>
                <a:lnTo>
                  <a:pt x="20574" y="587628"/>
                </a:lnTo>
                <a:lnTo>
                  <a:pt x="35179" y="587628"/>
                </a:lnTo>
                <a:lnTo>
                  <a:pt x="35179" y="560869"/>
                </a:lnTo>
                <a:lnTo>
                  <a:pt x="20574" y="546353"/>
                </a:lnTo>
                <a:lnTo>
                  <a:pt x="41275" y="546353"/>
                </a:lnTo>
                <a:lnTo>
                  <a:pt x="41275" y="82550"/>
                </a:lnTo>
                <a:lnTo>
                  <a:pt x="20574" y="82550"/>
                </a:lnTo>
                <a:lnTo>
                  <a:pt x="41275" y="61849"/>
                </a:lnTo>
                <a:lnTo>
                  <a:pt x="472694" y="61849"/>
                </a:lnTo>
                <a:lnTo>
                  <a:pt x="458963" y="41275"/>
                </a:lnTo>
                <a:close/>
              </a:path>
              <a:path w="555625" h="588010">
                <a:moveTo>
                  <a:pt x="41275" y="546353"/>
                </a:moveTo>
                <a:lnTo>
                  <a:pt x="35179" y="546353"/>
                </a:lnTo>
                <a:lnTo>
                  <a:pt x="35179" y="560869"/>
                </a:lnTo>
                <a:lnTo>
                  <a:pt x="41275" y="566927"/>
                </a:lnTo>
                <a:lnTo>
                  <a:pt x="41275" y="546353"/>
                </a:lnTo>
                <a:close/>
              </a:path>
              <a:path w="555625" h="588010">
                <a:moveTo>
                  <a:pt x="35179" y="546353"/>
                </a:moveTo>
                <a:lnTo>
                  <a:pt x="20574" y="546353"/>
                </a:lnTo>
                <a:lnTo>
                  <a:pt x="35179" y="560869"/>
                </a:lnTo>
                <a:lnTo>
                  <a:pt x="35179" y="546353"/>
                </a:lnTo>
                <a:close/>
              </a:path>
              <a:path w="555625" h="588010">
                <a:moveTo>
                  <a:pt x="472694" y="61849"/>
                </a:moveTo>
                <a:lnTo>
                  <a:pt x="431419" y="123825"/>
                </a:lnTo>
                <a:lnTo>
                  <a:pt x="513884" y="82550"/>
                </a:lnTo>
                <a:lnTo>
                  <a:pt x="472694" y="82550"/>
                </a:lnTo>
                <a:lnTo>
                  <a:pt x="472694" y="61849"/>
                </a:lnTo>
                <a:close/>
              </a:path>
              <a:path w="555625" h="588010">
                <a:moveTo>
                  <a:pt x="41275" y="61849"/>
                </a:moveTo>
                <a:lnTo>
                  <a:pt x="20574" y="82550"/>
                </a:lnTo>
                <a:lnTo>
                  <a:pt x="41275" y="82550"/>
                </a:lnTo>
                <a:lnTo>
                  <a:pt x="41275" y="61849"/>
                </a:lnTo>
                <a:close/>
              </a:path>
              <a:path w="555625" h="588010">
                <a:moveTo>
                  <a:pt x="472694" y="61849"/>
                </a:moveTo>
                <a:lnTo>
                  <a:pt x="41275" y="61849"/>
                </a:lnTo>
                <a:lnTo>
                  <a:pt x="41275" y="82550"/>
                </a:lnTo>
                <a:lnTo>
                  <a:pt x="458907" y="82550"/>
                </a:lnTo>
                <a:lnTo>
                  <a:pt x="472694" y="61849"/>
                </a:lnTo>
                <a:close/>
              </a:path>
              <a:path w="555625" h="588010">
                <a:moveTo>
                  <a:pt x="514053" y="41275"/>
                </a:moveTo>
                <a:lnTo>
                  <a:pt x="472694" y="41275"/>
                </a:lnTo>
                <a:lnTo>
                  <a:pt x="472694" y="82550"/>
                </a:lnTo>
                <a:lnTo>
                  <a:pt x="513884" y="82550"/>
                </a:lnTo>
                <a:lnTo>
                  <a:pt x="555244" y="61849"/>
                </a:lnTo>
                <a:lnTo>
                  <a:pt x="514053" y="41275"/>
                </a:lnTo>
                <a:close/>
              </a:path>
              <a:path w="555625" h="588010">
                <a:moveTo>
                  <a:pt x="431419" y="0"/>
                </a:moveTo>
                <a:lnTo>
                  <a:pt x="472694" y="61849"/>
                </a:lnTo>
                <a:lnTo>
                  <a:pt x="472694" y="41275"/>
                </a:lnTo>
                <a:lnTo>
                  <a:pt x="514053" y="41275"/>
                </a:lnTo>
                <a:lnTo>
                  <a:pt x="431419" y="0"/>
                </a:lnTo>
                <a:close/>
              </a:path>
            </a:pathLst>
          </a:custGeom>
          <a:solidFill>
            <a:srgbClr val="FF7B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456938" y="3062605"/>
            <a:ext cx="123825" cy="786130"/>
          </a:xfrm>
          <a:custGeom>
            <a:avLst/>
            <a:gdLst/>
            <a:ahLst/>
            <a:cxnLst/>
            <a:rect l="l" t="t" r="r" b="b"/>
            <a:pathLst>
              <a:path w="123825" h="786130">
                <a:moveTo>
                  <a:pt x="61849" y="82550"/>
                </a:moveTo>
                <a:lnTo>
                  <a:pt x="41275" y="96280"/>
                </a:lnTo>
                <a:lnTo>
                  <a:pt x="41275" y="785622"/>
                </a:lnTo>
                <a:lnTo>
                  <a:pt x="82550" y="785622"/>
                </a:lnTo>
                <a:lnTo>
                  <a:pt x="82465" y="96280"/>
                </a:lnTo>
                <a:lnTo>
                  <a:pt x="61849" y="82550"/>
                </a:lnTo>
                <a:close/>
              </a:path>
              <a:path w="123825" h="786130">
                <a:moveTo>
                  <a:pt x="61849" y="0"/>
                </a:moveTo>
                <a:lnTo>
                  <a:pt x="0" y="123825"/>
                </a:lnTo>
                <a:lnTo>
                  <a:pt x="41190" y="96336"/>
                </a:lnTo>
                <a:lnTo>
                  <a:pt x="41275" y="82550"/>
                </a:lnTo>
                <a:lnTo>
                  <a:pt x="103166" y="82550"/>
                </a:lnTo>
                <a:lnTo>
                  <a:pt x="61849" y="0"/>
                </a:lnTo>
                <a:close/>
              </a:path>
              <a:path w="123825" h="786130">
                <a:moveTo>
                  <a:pt x="103166" y="82550"/>
                </a:moveTo>
                <a:lnTo>
                  <a:pt x="82550" y="82550"/>
                </a:lnTo>
                <a:lnTo>
                  <a:pt x="82550" y="96336"/>
                </a:lnTo>
                <a:lnTo>
                  <a:pt x="123825" y="123825"/>
                </a:lnTo>
                <a:lnTo>
                  <a:pt x="103166" y="82550"/>
                </a:lnTo>
                <a:close/>
              </a:path>
              <a:path w="123825" h="786130">
                <a:moveTo>
                  <a:pt x="82550" y="82550"/>
                </a:moveTo>
                <a:lnTo>
                  <a:pt x="61849" y="82550"/>
                </a:lnTo>
                <a:lnTo>
                  <a:pt x="82550" y="96336"/>
                </a:lnTo>
                <a:lnTo>
                  <a:pt x="82550" y="82550"/>
                </a:lnTo>
                <a:close/>
              </a:path>
              <a:path w="123825" h="786130">
                <a:moveTo>
                  <a:pt x="61849" y="82550"/>
                </a:moveTo>
                <a:lnTo>
                  <a:pt x="41275" y="82550"/>
                </a:lnTo>
                <a:lnTo>
                  <a:pt x="41275" y="96280"/>
                </a:lnTo>
                <a:lnTo>
                  <a:pt x="61849" y="8255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68489" y="3049270"/>
            <a:ext cx="123825" cy="824230"/>
          </a:xfrm>
          <a:custGeom>
            <a:avLst/>
            <a:gdLst/>
            <a:ahLst/>
            <a:cxnLst/>
            <a:rect l="l" t="t" r="r" b="b"/>
            <a:pathLst>
              <a:path w="123825" h="824230">
                <a:moveTo>
                  <a:pt x="0" y="700151"/>
                </a:moveTo>
                <a:lnTo>
                  <a:pt x="61975" y="823976"/>
                </a:lnTo>
                <a:lnTo>
                  <a:pt x="103208" y="741426"/>
                </a:lnTo>
                <a:lnTo>
                  <a:pt x="41275" y="741426"/>
                </a:lnTo>
                <a:lnTo>
                  <a:pt x="41275" y="727639"/>
                </a:lnTo>
                <a:lnTo>
                  <a:pt x="0" y="700151"/>
                </a:lnTo>
                <a:close/>
              </a:path>
              <a:path w="123825" h="824230">
                <a:moveTo>
                  <a:pt x="41275" y="727639"/>
                </a:moveTo>
                <a:lnTo>
                  <a:pt x="41275" y="741426"/>
                </a:lnTo>
                <a:lnTo>
                  <a:pt x="61975" y="741426"/>
                </a:lnTo>
                <a:lnTo>
                  <a:pt x="41275" y="727639"/>
                </a:lnTo>
                <a:close/>
              </a:path>
              <a:path w="123825" h="824230">
                <a:moveTo>
                  <a:pt x="82550" y="0"/>
                </a:moveTo>
                <a:lnTo>
                  <a:pt x="41275" y="0"/>
                </a:lnTo>
                <a:lnTo>
                  <a:pt x="41359" y="727695"/>
                </a:lnTo>
                <a:lnTo>
                  <a:pt x="61975" y="741426"/>
                </a:lnTo>
                <a:lnTo>
                  <a:pt x="82550" y="727695"/>
                </a:lnTo>
                <a:lnTo>
                  <a:pt x="82550" y="0"/>
                </a:lnTo>
                <a:close/>
              </a:path>
              <a:path w="123825" h="824230">
                <a:moveTo>
                  <a:pt x="82550" y="727695"/>
                </a:moveTo>
                <a:lnTo>
                  <a:pt x="61975" y="741426"/>
                </a:lnTo>
                <a:lnTo>
                  <a:pt x="82550" y="741426"/>
                </a:lnTo>
                <a:lnTo>
                  <a:pt x="82550" y="727695"/>
                </a:lnTo>
                <a:close/>
              </a:path>
              <a:path w="123825" h="824230">
                <a:moveTo>
                  <a:pt x="123825" y="700151"/>
                </a:moveTo>
                <a:lnTo>
                  <a:pt x="82634" y="727639"/>
                </a:lnTo>
                <a:lnTo>
                  <a:pt x="82550" y="741426"/>
                </a:lnTo>
                <a:lnTo>
                  <a:pt x="103208" y="741426"/>
                </a:lnTo>
                <a:lnTo>
                  <a:pt x="123825" y="700151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975356" y="3521711"/>
            <a:ext cx="1032510" cy="367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15"/>
              </a:lnSpc>
              <a:tabLst>
                <a:tab pos="391795" algn="l"/>
              </a:tabLst>
            </a:pPr>
            <a:r>
              <a:rPr sz="1200" b="1" dirty="0">
                <a:latin typeface="Meiryo UI"/>
                <a:cs typeface="Meiryo UI"/>
              </a:rPr>
              <a:t>①	</a:t>
            </a:r>
            <a:r>
              <a:rPr b="1" spc="-7" baseline="2314" dirty="0">
                <a:latin typeface="Meiryo UI"/>
                <a:cs typeface="Meiryo UI"/>
              </a:rPr>
              <a:t>送金指図</a:t>
            </a:r>
            <a:endParaRPr baseline="2314">
              <a:latin typeface="Meiryo UI"/>
              <a:cs typeface="Meiryo UI"/>
            </a:endParaRPr>
          </a:p>
          <a:p>
            <a:pPr marL="373380">
              <a:lnSpc>
                <a:spcPts val="1415"/>
              </a:lnSpc>
            </a:pPr>
            <a:r>
              <a:rPr sz="1200" b="1" dirty="0">
                <a:latin typeface="Meiryo UI"/>
                <a:cs typeface="Meiryo UI"/>
              </a:rPr>
              <a:t>（XM</a:t>
            </a:r>
            <a:r>
              <a:rPr sz="1200" b="1" spc="-5" dirty="0">
                <a:latin typeface="Meiryo UI"/>
                <a:cs typeface="Meiryo UI"/>
              </a:rPr>
              <a:t>L</a:t>
            </a:r>
            <a:r>
              <a:rPr sz="1200" b="1" dirty="0">
                <a:latin typeface="Meiryo UI"/>
                <a:cs typeface="Meiryo UI"/>
              </a:rPr>
              <a:t>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85590" y="3221736"/>
            <a:ext cx="1208405" cy="569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2720"/>
            <a:r>
              <a:rPr sz="1200" dirty="0">
                <a:latin typeface="Meiryo UI"/>
                <a:cs typeface="Meiryo UI"/>
              </a:rPr>
              <a:t>②</a:t>
            </a:r>
            <a:endParaRPr sz="1200">
              <a:latin typeface="Meiryo UI"/>
              <a:cs typeface="Meiryo UI"/>
            </a:endParaRPr>
          </a:p>
          <a:p>
            <a:pPr algn="ctr">
              <a:spcBef>
                <a:spcPts val="335"/>
              </a:spcBef>
            </a:pPr>
            <a:r>
              <a:rPr sz="1100" dirty="0">
                <a:latin typeface="Meiryo UI"/>
                <a:cs typeface="Meiryo UI"/>
              </a:rPr>
              <a:t>決済情報とKey情報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latin typeface="Meiryo UI"/>
                <a:cs typeface="Meiryo UI"/>
              </a:rPr>
              <a:t>（固定長）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21750" y="3521710"/>
            <a:ext cx="17780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dirty="0">
                <a:latin typeface="Meiryo UI"/>
                <a:cs typeface="Meiryo UI"/>
              </a:rPr>
              <a:t>⑥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126228" y="2747265"/>
            <a:ext cx="548005" cy="123825"/>
          </a:xfrm>
          <a:custGeom>
            <a:avLst/>
            <a:gdLst/>
            <a:ahLst/>
            <a:cxnLst/>
            <a:rect l="l" t="t" r="r" b="b"/>
            <a:pathLst>
              <a:path w="548004" h="123825">
                <a:moveTo>
                  <a:pt x="465328" y="61848"/>
                </a:moveTo>
                <a:lnTo>
                  <a:pt x="424053" y="123825"/>
                </a:lnTo>
                <a:lnTo>
                  <a:pt x="506518" y="82550"/>
                </a:lnTo>
                <a:lnTo>
                  <a:pt x="465328" y="82550"/>
                </a:lnTo>
                <a:lnTo>
                  <a:pt x="465328" y="61848"/>
                </a:lnTo>
                <a:close/>
              </a:path>
              <a:path w="548004" h="123825">
                <a:moveTo>
                  <a:pt x="451597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451541" y="82550"/>
                </a:lnTo>
                <a:lnTo>
                  <a:pt x="465328" y="61848"/>
                </a:lnTo>
                <a:lnTo>
                  <a:pt x="451597" y="41275"/>
                </a:lnTo>
                <a:close/>
              </a:path>
              <a:path w="548004" h="123825">
                <a:moveTo>
                  <a:pt x="506687" y="41275"/>
                </a:moveTo>
                <a:lnTo>
                  <a:pt x="465328" y="41275"/>
                </a:lnTo>
                <a:lnTo>
                  <a:pt x="465328" y="82550"/>
                </a:lnTo>
                <a:lnTo>
                  <a:pt x="506518" y="82550"/>
                </a:lnTo>
                <a:lnTo>
                  <a:pt x="547878" y="61848"/>
                </a:lnTo>
                <a:lnTo>
                  <a:pt x="506687" y="41275"/>
                </a:lnTo>
                <a:close/>
              </a:path>
              <a:path w="548004" h="123825">
                <a:moveTo>
                  <a:pt x="424053" y="0"/>
                </a:moveTo>
                <a:lnTo>
                  <a:pt x="465328" y="61848"/>
                </a:lnTo>
                <a:lnTo>
                  <a:pt x="465328" y="41275"/>
                </a:lnTo>
                <a:lnTo>
                  <a:pt x="506687" y="41275"/>
                </a:lnTo>
                <a:lnTo>
                  <a:pt x="424053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266562" y="3221482"/>
            <a:ext cx="1208405" cy="569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3769"/>
            <a:r>
              <a:rPr sz="1200" dirty="0">
                <a:latin typeface="Meiryo UI"/>
                <a:cs typeface="Meiryo UI"/>
              </a:rPr>
              <a:t>⑤</a:t>
            </a:r>
            <a:endParaRPr sz="1200">
              <a:latin typeface="Meiryo UI"/>
              <a:cs typeface="Meiryo UI"/>
            </a:endParaRPr>
          </a:p>
          <a:p>
            <a:pPr algn="ctr">
              <a:spcBef>
                <a:spcPts val="340"/>
              </a:spcBef>
            </a:pPr>
            <a:r>
              <a:rPr sz="1100" dirty="0">
                <a:latin typeface="Meiryo UI"/>
                <a:cs typeface="Meiryo UI"/>
              </a:rPr>
              <a:t>決済情報とKey情報</a:t>
            </a:r>
            <a:endParaRPr sz="1100">
              <a:latin typeface="Meiryo UI"/>
              <a:cs typeface="Meiryo UI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latin typeface="Meiryo UI"/>
                <a:cs typeface="Meiryo UI"/>
              </a:rPr>
              <a:t>（固定長）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111870" y="3499739"/>
            <a:ext cx="67183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"/>
            <a:r>
              <a:rPr sz="1200" b="1" dirty="0">
                <a:latin typeface="Meiryo UI"/>
                <a:cs typeface="Meiryo UI"/>
              </a:rPr>
              <a:t>振込入金</a:t>
            </a:r>
            <a:endParaRPr sz="1200">
              <a:latin typeface="Meiryo UI"/>
              <a:cs typeface="Meiryo UI"/>
            </a:endParaRPr>
          </a:p>
          <a:p>
            <a:pPr marL="12700"/>
            <a:r>
              <a:rPr sz="1200" b="1" dirty="0">
                <a:latin typeface="Meiryo UI"/>
                <a:cs typeface="Meiryo UI"/>
              </a:rPr>
              <a:t>（XM</a:t>
            </a:r>
            <a:r>
              <a:rPr sz="1200" b="1" spc="-5" dirty="0">
                <a:latin typeface="Meiryo UI"/>
                <a:cs typeface="Meiryo UI"/>
              </a:rPr>
              <a:t>L</a:t>
            </a:r>
            <a:r>
              <a:rPr sz="1200" b="1" dirty="0">
                <a:latin typeface="Meiryo UI"/>
                <a:cs typeface="Meiryo UI"/>
              </a:rPr>
              <a:t>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84189" y="1872996"/>
            <a:ext cx="939800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dirty="0">
                <a:latin typeface="Meiryo UI"/>
                <a:cs typeface="Meiryo UI"/>
              </a:rPr>
              <a:t>内為送金</a:t>
            </a:r>
            <a:endParaRPr>
              <a:latin typeface="Meiryo UI"/>
              <a:cs typeface="Meiryo U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774696" y="3861815"/>
            <a:ext cx="6518148" cy="7696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538089" y="4018787"/>
            <a:ext cx="99250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5" dirty="0">
                <a:latin typeface="Meiryo UI"/>
                <a:cs typeface="Meiryo UI"/>
              </a:rPr>
              <a:t>新シ</a:t>
            </a:r>
            <a:r>
              <a:rPr b="1" spc="-15" dirty="0">
                <a:latin typeface="Meiryo UI"/>
                <a:cs typeface="Meiryo UI"/>
              </a:rPr>
              <a:t>ス</a:t>
            </a:r>
            <a:r>
              <a:rPr b="1" dirty="0">
                <a:latin typeface="Meiryo UI"/>
                <a:cs typeface="Meiryo UI"/>
              </a:rPr>
              <a:t>テム</a:t>
            </a:r>
            <a:endParaRPr>
              <a:latin typeface="Meiryo UI"/>
              <a:cs typeface="Meiryo U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865754" y="3990974"/>
            <a:ext cx="2304034" cy="5113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65755" y="3990975"/>
            <a:ext cx="2304415" cy="511809"/>
          </a:xfrm>
          <a:custGeom>
            <a:avLst/>
            <a:gdLst/>
            <a:ahLst/>
            <a:cxnLst/>
            <a:rect l="l" t="t" r="r" b="b"/>
            <a:pathLst>
              <a:path w="2304415" h="511810">
                <a:moveTo>
                  <a:pt x="0" y="85217"/>
                </a:moveTo>
                <a:lnTo>
                  <a:pt x="6707" y="52077"/>
                </a:lnTo>
                <a:lnTo>
                  <a:pt x="24987" y="24987"/>
                </a:lnTo>
                <a:lnTo>
                  <a:pt x="52077" y="6707"/>
                </a:lnTo>
                <a:lnTo>
                  <a:pt x="85217" y="0"/>
                </a:lnTo>
                <a:lnTo>
                  <a:pt x="2218817" y="0"/>
                </a:lnTo>
                <a:lnTo>
                  <a:pt x="2252009" y="6707"/>
                </a:lnTo>
                <a:lnTo>
                  <a:pt x="2279094" y="24987"/>
                </a:lnTo>
                <a:lnTo>
                  <a:pt x="2297344" y="52077"/>
                </a:lnTo>
                <a:lnTo>
                  <a:pt x="2304034" y="85217"/>
                </a:lnTo>
                <a:lnTo>
                  <a:pt x="2304034" y="426085"/>
                </a:lnTo>
                <a:lnTo>
                  <a:pt x="2297344" y="459224"/>
                </a:lnTo>
                <a:lnTo>
                  <a:pt x="2279094" y="486314"/>
                </a:lnTo>
                <a:lnTo>
                  <a:pt x="2252009" y="504594"/>
                </a:lnTo>
                <a:lnTo>
                  <a:pt x="2218817" y="511302"/>
                </a:lnTo>
                <a:lnTo>
                  <a:pt x="85217" y="511302"/>
                </a:lnTo>
                <a:lnTo>
                  <a:pt x="52077" y="504594"/>
                </a:lnTo>
                <a:lnTo>
                  <a:pt x="24987" y="486314"/>
                </a:lnTo>
                <a:lnTo>
                  <a:pt x="6707" y="459224"/>
                </a:lnTo>
                <a:lnTo>
                  <a:pt x="0" y="426085"/>
                </a:lnTo>
                <a:lnTo>
                  <a:pt x="0" y="85217"/>
                </a:lnTo>
                <a:close/>
              </a:path>
            </a:pathLst>
          </a:custGeom>
          <a:ln w="127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878073" y="4080256"/>
            <a:ext cx="2076450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100" dirty="0">
                <a:latin typeface="Meiryo UI"/>
                <a:cs typeface="Meiryo UI"/>
              </a:rPr>
              <a:t>・付記情報格納＋Key情報生成</a:t>
            </a:r>
            <a:endParaRPr sz="1100">
              <a:latin typeface="Meiryo UI"/>
              <a:cs typeface="Meiryo UI"/>
            </a:endParaRPr>
          </a:p>
          <a:p>
            <a:pPr marL="12700"/>
            <a:r>
              <a:rPr sz="1100" dirty="0">
                <a:latin typeface="Meiryo UI"/>
                <a:cs typeface="Meiryo UI"/>
              </a:rPr>
              <a:t>・決済情報をXMLから固定長へ変換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869684" y="3995166"/>
            <a:ext cx="2304033" cy="50711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69684" y="3995166"/>
            <a:ext cx="2304415" cy="507365"/>
          </a:xfrm>
          <a:custGeom>
            <a:avLst/>
            <a:gdLst/>
            <a:ahLst/>
            <a:cxnLst/>
            <a:rect l="l" t="t" r="r" b="b"/>
            <a:pathLst>
              <a:path w="2304415" h="507364">
                <a:moveTo>
                  <a:pt x="0" y="84454"/>
                </a:moveTo>
                <a:lnTo>
                  <a:pt x="6643" y="51595"/>
                </a:lnTo>
                <a:lnTo>
                  <a:pt x="24764" y="24749"/>
                </a:lnTo>
                <a:lnTo>
                  <a:pt x="51649" y="6641"/>
                </a:lnTo>
                <a:lnTo>
                  <a:pt x="84581" y="0"/>
                </a:lnTo>
                <a:lnTo>
                  <a:pt x="2219579" y="0"/>
                </a:lnTo>
                <a:lnTo>
                  <a:pt x="2252438" y="6641"/>
                </a:lnTo>
                <a:lnTo>
                  <a:pt x="2279284" y="24749"/>
                </a:lnTo>
                <a:lnTo>
                  <a:pt x="2297392" y="51595"/>
                </a:lnTo>
                <a:lnTo>
                  <a:pt x="2304033" y="84454"/>
                </a:lnTo>
                <a:lnTo>
                  <a:pt x="2304033" y="422528"/>
                </a:lnTo>
                <a:lnTo>
                  <a:pt x="2297392" y="455461"/>
                </a:lnTo>
                <a:lnTo>
                  <a:pt x="2279284" y="482345"/>
                </a:lnTo>
                <a:lnTo>
                  <a:pt x="2252438" y="500467"/>
                </a:lnTo>
                <a:lnTo>
                  <a:pt x="2219579" y="507111"/>
                </a:lnTo>
                <a:lnTo>
                  <a:pt x="84581" y="507111"/>
                </a:lnTo>
                <a:lnTo>
                  <a:pt x="51649" y="500467"/>
                </a:lnTo>
                <a:lnTo>
                  <a:pt x="24764" y="482346"/>
                </a:lnTo>
                <a:lnTo>
                  <a:pt x="6643" y="455461"/>
                </a:lnTo>
                <a:lnTo>
                  <a:pt x="0" y="422528"/>
                </a:lnTo>
                <a:lnTo>
                  <a:pt x="0" y="84454"/>
                </a:lnTo>
                <a:close/>
              </a:path>
            </a:pathLst>
          </a:custGeom>
          <a:ln w="126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882639" y="4082416"/>
            <a:ext cx="1892935" cy="175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100" dirty="0">
                <a:latin typeface="Meiryo UI"/>
                <a:cs typeface="Meiryo UI"/>
              </a:rPr>
              <a:t>・Key情報をもとに付記情報セット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184520" y="4237354"/>
            <a:ext cx="377380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7" baseline="-20833" dirty="0">
                <a:latin typeface="Meiryo UI"/>
                <a:cs typeface="Meiryo UI"/>
              </a:rPr>
              <a:t>（2018年サービス開始）</a:t>
            </a:r>
            <a:r>
              <a:rPr b="1" spc="-337" baseline="-20833" dirty="0">
                <a:latin typeface="Meiryo UI"/>
                <a:cs typeface="Meiryo UI"/>
              </a:rPr>
              <a:t> </a:t>
            </a:r>
            <a:r>
              <a:rPr sz="1100" dirty="0">
                <a:latin typeface="Meiryo UI"/>
                <a:cs typeface="Meiryo UI"/>
              </a:rPr>
              <a:t>・決済情報を固定長からXMLへ変換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165979" y="2906267"/>
            <a:ext cx="17780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dirty="0">
                <a:latin typeface="Meiryo UI"/>
                <a:cs typeface="Meiryo UI"/>
              </a:rPr>
              <a:t>③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683248" y="2906267"/>
            <a:ext cx="17780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dirty="0">
                <a:latin typeface="Meiryo UI"/>
                <a:cs typeface="Meiryo UI"/>
              </a:rPr>
              <a:t>④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10407" y="4655820"/>
            <a:ext cx="109982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spc="-5" dirty="0">
                <a:latin typeface="Meiryo UI"/>
                <a:cs typeface="Meiryo UI"/>
              </a:rPr>
              <a:t>イン</a:t>
            </a:r>
            <a:r>
              <a:rPr sz="1200" b="1" spc="-10" dirty="0">
                <a:latin typeface="Meiryo UI"/>
                <a:cs typeface="Meiryo UI"/>
              </a:rPr>
              <a:t>ボ</a:t>
            </a:r>
            <a:r>
              <a:rPr sz="1200" b="1" spc="-5" dirty="0">
                <a:latin typeface="Meiryo UI"/>
                <a:cs typeface="Meiryo UI"/>
              </a:rPr>
              <a:t>イス</a:t>
            </a:r>
            <a:r>
              <a:rPr sz="1200" b="1" dirty="0">
                <a:latin typeface="Meiryo UI"/>
                <a:cs typeface="Meiryo UI"/>
              </a:rPr>
              <a:t>情報等</a:t>
            </a:r>
            <a:endParaRPr sz="1200">
              <a:latin typeface="Meiryo UI"/>
              <a:cs typeface="Meiryo UI"/>
            </a:endParaRPr>
          </a:p>
          <a:p>
            <a:pPr algn="ctr">
              <a:lnSpc>
                <a:spcPct val="100000"/>
              </a:lnSpc>
            </a:pPr>
            <a:r>
              <a:rPr sz="1200" b="1" spc="-5" dirty="0">
                <a:latin typeface="Meiryo UI"/>
                <a:cs typeface="Meiryo UI"/>
              </a:rPr>
              <a:t>（XML）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873745" y="4655820"/>
            <a:ext cx="109982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spc="-5" dirty="0">
                <a:latin typeface="Meiryo UI"/>
                <a:cs typeface="Meiryo UI"/>
              </a:rPr>
              <a:t>イン</a:t>
            </a:r>
            <a:r>
              <a:rPr sz="1200" b="1" spc="-10" dirty="0">
                <a:latin typeface="Meiryo UI"/>
                <a:cs typeface="Meiryo UI"/>
              </a:rPr>
              <a:t>ボ</a:t>
            </a:r>
            <a:r>
              <a:rPr sz="1200" b="1" spc="-5" dirty="0">
                <a:latin typeface="Meiryo UI"/>
                <a:cs typeface="Meiryo UI"/>
              </a:rPr>
              <a:t>イス</a:t>
            </a:r>
            <a:r>
              <a:rPr sz="1200" b="1" dirty="0">
                <a:latin typeface="Meiryo UI"/>
                <a:cs typeface="Meiryo UI"/>
              </a:rPr>
              <a:t>情報等</a:t>
            </a:r>
            <a:endParaRPr sz="1200">
              <a:latin typeface="Meiryo UI"/>
              <a:cs typeface="Meiryo UI"/>
            </a:endParaRPr>
          </a:p>
          <a:p>
            <a:pPr marL="2540" algn="ctr"/>
            <a:r>
              <a:rPr sz="1200" b="1" spc="-5" dirty="0">
                <a:latin typeface="Meiryo UI"/>
                <a:cs typeface="Meiryo UI"/>
              </a:rPr>
              <a:t>（XML）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781770" y="2798190"/>
            <a:ext cx="738543" cy="4895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781769" y="2798190"/>
            <a:ext cx="739140" cy="489584"/>
          </a:xfrm>
          <a:custGeom>
            <a:avLst/>
            <a:gdLst/>
            <a:ahLst/>
            <a:cxnLst/>
            <a:rect l="l" t="t" r="r" b="b"/>
            <a:pathLst>
              <a:path w="739139" h="489585">
                <a:moveTo>
                  <a:pt x="0" y="62611"/>
                </a:moveTo>
                <a:lnTo>
                  <a:pt x="4931" y="38254"/>
                </a:lnTo>
                <a:lnTo>
                  <a:pt x="18370" y="18351"/>
                </a:lnTo>
                <a:lnTo>
                  <a:pt x="38286" y="4925"/>
                </a:lnTo>
                <a:lnTo>
                  <a:pt x="62649" y="0"/>
                </a:lnTo>
                <a:lnTo>
                  <a:pt x="123101" y="0"/>
                </a:lnTo>
                <a:lnTo>
                  <a:pt x="307759" y="0"/>
                </a:lnTo>
                <a:lnTo>
                  <a:pt x="675932" y="0"/>
                </a:lnTo>
                <a:lnTo>
                  <a:pt x="700341" y="4925"/>
                </a:lnTo>
                <a:lnTo>
                  <a:pt x="720239" y="18351"/>
                </a:lnTo>
                <a:lnTo>
                  <a:pt x="733635" y="38254"/>
                </a:lnTo>
                <a:lnTo>
                  <a:pt x="738543" y="62611"/>
                </a:lnTo>
                <a:lnTo>
                  <a:pt x="738543" y="219201"/>
                </a:lnTo>
                <a:lnTo>
                  <a:pt x="738543" y="313054"/>
                </a:lnTo>
                <a:lnTo>
                  <a:pt x="733635" y="337464"/>
                </a:lnTo>
                <a:lnTo>
                  <a:pt x="720239" y="357362"/>
                </a:lnTo>
                <a:lnTo>
                  <a:pt x="700341" y="370758"/>
                </a:lnTo>
                <a:lnTo>
                  <a:pt x="675932" y="375665"/>
                </a:lnTo>
                <a:lnTo>
                  <a:pt x="307759" y="375665"/>
                </a:lnTo>
                <a:lnTo>
                  <a:pt x="102273" y="489584"/>
                </a:lnTo>
                <a:lnTo>
                  <a:pt x="123101" y="375665"/>
                </a:lnTo>
                <a:lnTo>
                  <a:pt x="62649" y="375665"/>
                </a:lnTo>
                <a:lnTo>
                  <a:pt x="38286" y="370758"/>
                </a:lnTo>
                <a:lnTo>
                  <a:pt x="18370" y="357362"/>
                </a:lnTo>
                <a:lnTo>
                  <a:pt x="4931" y="337464"/>
                </a:lnTo>
                <a:lnTo>
                  <a:pt x="0" y="313054"/>
                </a:lnTo>
                <a:lnTo>
                  <a:pt x="0" y="219201"/>
                </a:lnTo>
                <a:lnTo>
                  <a:pt x="0" y="62611"/>
                </a:lnTo>
                <a:close/>
              </a:path>
            </a:pathLst>
          </a:custGeom>
          <a:ln w="127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886075" y="2827148"/>
            <a:ext cx="530225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1445" marR="5080" indent="-119380"/>
            <a:r>
              <a:rPr sz="1050" spc="-5" dirty="0">
                <a:latin typeface="Meiryo UI"/>
                <a:cs typeface="Meiryo UI"/>
              </a:rPr>
              <a:t>E</a:t>
            </a:r>
            <a:r>
              <a:rPr sz="1050" dirty="0">
                <a:latin typeface="Meiryo UI"/>
                <a:cs typeface="Meiryo UI"/>
              </a:rPr>
              <a:t>D</a:t>
            </a:r>
            <a:r>
              <a:rPr sz="1050" spc="-10" dirty="0">
                <a:latin typeface="Meiryo UI"/>
                <a:cs typeface="Meiryo UI"/>
              </a:rPr>
              <a:t>I</a:t>
            </a:r>
            <a:r>
              <a:rPr sz="1050" dirty="0">
                <a:latin typeface="Meiryo UI"/>
                <a:cs typeface="Meiryo UI"/>
              </a:rPr>
              <a:t>情報  </a:t>
            </a:r>
            <a:r>
              <a:rPr sz="1050" spc="5" dirty="0">
                <a:latin typeface="Meiryo UI"/>
                <a:cs typeface="Meiryo UI"/>
              </a:rPr>
              <a:t>付記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781770" y="2627249"/>
            <a:ext cx="1477645" cy="123825"/>
          </a:xfrm>
          <a:custGeom>
            <a:avLst/>
            <a:gdLst/>
            <a:ahLst/>
            <a:cxnLst/>
            <a:rect l="l" t="t" r="r" b="b"/>
            <a:pathLst>
              <a:path w="1477645" h="123825">
                <a:moveTo>
                  <a:pt x="123863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123863" y="82550"/>
                </a:lnTo>
                <a:lnTo>
                  <a:pt x="123863" y="41275"/>
                </a:lnTo>
                <a:close/>
              </a:path>
              <a:path w="1477645" h="123825">
                <a:moveTo>
                  <a:pt x="288963" y="41275"/>
                </a:moveTo>
                <a:lnTo>
                  <a:pt x="165138" y="41275"/>
                </a:lnTo>
                <a:lnTo>
                  <a:pt x="165138" y="82550"/>
                </a:lnTo>
                <a:lnTo>
                  <a:pt x="288963" y="82550"/>
                </a:lnTo>
                <a:lnTo>
                  <a:pt x="288963" y="41275"/>
                </a:lnTo>
                <a:close/>
              </a:path>
              <a:path w="1477645" h="123825">
                <a:moveTo>
                  <a:pt x="454063" y="41275"/>
                </a:moveTo>
                <a:lnTo>
                  <a:pt x="330238" y="41275"/>
                </a:lnTo>
                <a:lnTo>
                  <a:pt x="330238" y="82550"/>
                </a:lnTo>
                <a:lnTo>
                  <a:pt x="454063" y="82550"/>
                </a:lnTo>
                <a:lnTo>
                  <a:pt x="454063" y="41275"/>
                </a:lnTo>
                <a:close/>
              </a:path>
              <a:path w="1477645" h="123825">
                <a:moveTo>
                  <a:pt x="619163" y="41275"/>
                </a:moveTo>
                <a:lnTo>
                  <a:pt x="495338" y="41275"/>
                </a:lnTo>
                <a:lnTo>
                  <a:pt x="495338" y="82550"/>
                </a:lnTo>
                <a:lnTo>
                  <a:pt x="619163" y="82550"/>
                </a:lnTo>
                <a:lnTo>
                  <a:pt x="619163" y="41275"/>
                </a:lnTo>
                <a:close/>
              </a:path>
              <a:path w="1477645" h="123825">
                <a:moveTo>
                  <a:pt x="784263" y="41275"/>
                </a:moveTo>
                <a:lnTo>
                  <a:pt x="660438" y="41275"/>
                </a:lnTo>
                <a:lnTo>
                  <a:pt x="660438" y="82550"/>
                </a:lnTo>
                <a:lnTo>
                  <a:pt x="784263" y="82550"/>
                </a:lnTo>
                <a:lnTo>
                  <a:pt x="784263" y="41275"/>
                </a:lnTo>
                <a:close/>
              </a:path>
              <a:path w="1477645" h="123825">
                <a:moveTo>
                  <a:pt x="949363" y="41275"/>
                </a:moveTo>
                <a:lnTo>
                  <a:pt x="825538" y="41275"/>
                </a:lnTo>
                <a:lnTo>
                  <a:pt x="825538" y="82550"/>
                </a:lnTo>
                <a:lnTo>
                  <a:pt x="949363" y="82550"/>
                </a:lnTo>
                <a:lnTo>
                  <a:pt x="949363" y="41275"/>
                </a:lnTo>
                <a:close/>
              </a:path>
              <a:path w="1477645" h="123825">
                <a:moveTo>
                  <a:pt x="1114463" y="41275"/>
                </a:moveTo>
                <a:lnTo>
                  <a:pt x="990638" y="41275"/>
                </a:lnTo>
                <a:lnTo>
                  <a:pt x="990638" y="82550"/>
                </a:lnTo>
                <a:lnTo>
                  <a:pt x="1114463" y="82550"/>
                </a:lnTo>
                <a:lnTo>
                  <a:pt x="1114463" y="41275"/>
                </a:lnTo>
                <a:close/>
              </a:path>
              <a:path w="1477645" h="123825">
                <a:moveTo>
                  <a:pt x="1279563" y="41275"/>
                </a:moveTo>
                <a:lnTo>
                  <a:pt x="1155738" y="41275"/>
                </a:lnTo>
                <a:lnTo>
                  <a:pt x="1155738" y="82550"/>
                </a:lnTo>
                <a:lnTo>
                  <a:pt x="1279563" y="82550"/>
                </a:lnTo>
                <a:lnTo>
                  <a:pt x="1279563" y="41275"/>
                </a:lnTo>
                <a:close/>
              </a:path>
              <a:path w="1477645" h="123825">
                <a:moveTo>
                  <a:pt x="1394625" y="61975"/>
                </a:moveTo>
                <a:lnTo>
                  <a:pt x="1353350" y="123825"/>
                </a:lnTo>
                <a:lnTo>
                  <a:pt x="1435984" y="82550"/>
                </a:lnTo>
                <a:lnTo>
                  <a:pt x="1394625" y="82550"/>
                </a:lnTo>
                <a:lnTo>
                  <a:pt x="1394625" y="61975"/>
                </a:lnTo>
                <a:close/>
              </a:path>
              <a:path w="1477645" h="123825">
                <a:moveTo>
                  <a:pt x="1380838" y="41275"/>
                </a:moveTo>
                <a:lnTo>
                  <a:pt x="1320838" y="41275"/>
                </a:lnTo>
                <a:lnTo>
                  <a:pt x="1320838" y="82550"/>
                </a:lnTo>
                <a:lnTo>
                  <a:pt x="1380895" y="82550"/>
                </a:lnTo>
                <a:lnTo>
                  <a:pt x="1394625" y="61975"/>
                </a:lnTo>
                <a:lnTo>
                  <a:pt x="1380838" y="41275"/>
                </a:lnTo>
                <a:close/>
              </a:path>
              <a:path w="1477645" h="123825">
                <a:moveTo>
                  <a:pt x="1435815" y="41275"/>
                </a:moveTo>
                <a:lnTo>
                  <a:pt x="1394625" y="41275"/>
                </a:lnTo>
                <a:lnTo>
                  <a:pt x="1394625" y="82550"/>
                </a:lnTo>
                <a:lnTo>
                  <a:pt x="1435984" y="82550"/>
                </a:lnTo>
                <a:lnTo>
                  <a:pt x="1477175" y="61975"/>
                </a:lnTo>
                <a:lnTo>
                  <a:pt x="1435815" y="41275"/>
                </a:lnTo>
                <a:close/>
              </a:path>
              <a:path w="1477645" h="123825">
                <a:moveTo>
                  <a:pt x="1353350" y="0"/>
                </a:moveTo>
                <a:lnTo>
                  <a:pt x="1394625" y="61975"/>
                </a:lnTo>
                <a:lnTo>
                  <a:pt x="1394625" y="41275"/>
                </a:lnTo>
                <a:lnTo>
                  <a:pt x="1435815" y="41275"/>
                </a:lnTo>
                <a:lnTo>
                  <a:pt x="1353350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107432" y="2627249"/>
            <a:ext cx="535305" cy="123825"/>
          </a:xfrm>
          <a:custGeom>
            <a:avLst/>
            <a:gdLst/>
            <a:ahLst/>
            <a:cxnLst/>
            <a:rect l="l" t="t" r="r" b="b"/>
            <a:pathLst>
              <a:path w="535304" h="123825">
                <a:moveTo>
                  <a:pt x="123825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123825" y="82550"/>
                </a:lnTo>
                <a:lnTo>
                  <a:pt x="123825" y="41275"/>
                </a:lnTo>
                <a:close/>
              </a:path>
              <a:path w="535304" h="123825">
                <a:moveTo>
                  <a:pt x="288925" y="41275"/>
                </a:moveTo>
                <a:lnTo>
                  <a:pt x="165100" y="41275"/>
                </a:lnTo>
                <a:lnTo>
                  <a:pt x="165100" y="82550"/>
                </a:lnTo>
                <a:lnTo>
                  <a:pt x="288925" y="82550"/>
                </a:lnTo>
                <a:lnTo>
                  <a:pt x="288925" y="41275"/>
                </a:lnTo>
                <a:close/>
              </a:path>
              <a:path w="535304" h="123825">
                <a:moveTo>
                  <a:pt x="452627" y="61975"/>
                </a:moveTo>
                <a:lnTo>
                  <a:pt x="411352" y="123825"/>
                </a:lnTo>
                <a:lnTo>
                  <a:pt x="493987" y="82550"/>
                </a:lnTo>
                <a:lnTo>
                  <a:pt x="452627" y="82550"/>
                </a:lnTo>
                <a:lnTo>
                  <a:pt x="452627" y="61975"/>
                </a:lnTo>
                <a:close/>
              </a:path>
              <a:path w="535304" h="123825">
                <a:moveTo>
                  <a:pt x="438841" y="41275"/>
                </a:moveTo>
                <a:lnTo>
                  <a:pt x="330200" y="41275"/>
                </a:lnTo>
                <a:lnTo>
                  <a:pt x="330200" y="82550"/>
                </a:lnTo>
                <a:lnTo>
                  <a:pt x="438897" y="82550"/>
                </a:lnTo>
                <a:lnTo>
                  <a:pt x="452627" y="61975"/>
                </a:lnTo>
                <a:lnTo>
                  <a:pt x="438841" y="41275"/>
                </a:lnTo>
                <a:close/>
              </a:path>
              <a:path w="535304" h="123825">
                <a:moveTo>
                  <a:pt x="493818" y="41275"/>
                </a:moveTo>
                <a:lnTo>
                  <a:pt x="452627" y="41275"/>
                </a:lnTo>
                <a:lnTo>
                  <a:pt x="452627" y="82550"/>
                </a:lnTo>
                <a:lnTo>
                  <a:pt x="493987" y="82550"/>
                </a:lnTo>
                <a:lnTo>
                  <a:pt x="535177" y="61975"/>
                </a:lnTo>
                <a:lnTo>
                  <a:pt x="493818" y="41275"/>
                </a:lnTo>
                <a:close/>
              </a:path>
              <a:path w="535304" h="123825">
                <a:moveTo>
                  <a:pt x="411352" y="0"/>
                </a:moveTo>
                <a:lnTo>
                  <a:pt x="452627" y="61975"/>
                </a:lnTo>
                <a:lnTo>
                  <a:pt x="452627" y="41275"/>
                </a:lnTo>
                <a:lnTo>
                  <a:pt x="493818" y="41275"/>
                </a:lnTo>
                <a:lnTo>
                  <a:pt x="411352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812786" y="2617343"/>
            <a:ext cx="1516380" cy="123825"/>
          </a:xfrm>
          <a:custGeom>
            <a:avLst/>
            <a:gdLst/>
            <a:ahLst/>
            <a:cxnLst/>
            <a:rect l="l" t="t" r="r" b="b"/>
            <a:pathLst>
              <a:path w="1516379" h="123825">
                <a:moveTo>
                  <a:pt x="123825" y="49784"/>
                </a:moveTo>
                <a:lnTo>
                  <a:pt x="0" y="50546"/>
                </a:lnTo>
                <a:lnTo>
                  <a:pt x="253" y="91821"/>
                </a:lnTo>
                <a:lnTo>
                  <a:pt x="124078" y="91059"/>
                </a:lnTo>
                <a:lnTo>
                  <a:pt x="123825" y="49784"/>
                </a:lnTo>
                <a:close/>
              </a:path>
              <a:path w="1516379" h="123825">
                <a:moveTo>
                  <a:pt x="288925" y="48640"/>
                </a:moveTo>
                <a:lnTo>
                  <a:pt x="165100" y="49529"/>
                </a:lnTo>
                <a:lnTo>
                  <a:pt x="165353" y="90804"/>
                </a:lnTo>
                <a:lnTo>
                  <a:pt x="289178" y="89915"/>
                </a:lnTo>
                <a:lnTo>
                  <a:pt x="288925" y="48640"/>
                </a:lnTo>
                <a:close/>
              </a:path>
              <a:path w="1516379" h="123825">
                <a:moveTo>
                  <a:pt x="454025" y="47498"/>
                </a:moveTo>
                <a:lnTo>
                  <a:pt x="330200" y="48387"/>
                </a:lnTo>
                <a:lnTo>
                  <a:pt x="330453" y="89662"/>
                </a:lnTo>
                <a:lnTo>
                  <a:pt x="454278" y="88773"/>
                </a:lnTo>
                <a:lnTo>
                  <a:pt x="454025" y="47498"/>
                </a:lnTo>
                <a:close/>
              </a:path>
              <a:path w="1516379" h="123825">
                <a:moveTo>
                  <a:pt x="619125" y="46481"/>
                </a:moveTo>
                <a:lnTo>
                  <a:pt x="495300" y="47243"/>
                </a:lnTo>
                <a:lnTo>
                  <a:pt x="495553" y="88518"/>
                </a:lnTo>
                <a:lnTo>
                  <a:pt x="619378" y="87756"/>
                </a:lnTo>
                <a:lnTo>
                  <a:pt x="619125" y="46481"/>
                </a:lnTo>
                <a:close/>
              </a:path>
              <a:path w="1516379" h="123825">
                <a:moveTo>
                  <a:pt x="784225" y="45338"/>
                </a:moveTo>
                <a:lnTo>
                  <a:pt x="660400" y="46100"/>
                </a:lnTo>
                <a:lnTo>
                  <a:pt x="660653" y="87375"/>
                </a:lnTo>
                <a:lnTo>
                  <a:pt x="784478" y="86613"/>
                </a:lnTo>
                <a:lnTo>
                  <a:pt x="784225" y="45338"/>
                </a:lnTo>
                <a:close/>
              </a:path>
              <a:path w="1516379" h="123825">
                <a:moveTo>
                  <a:pt x="949325" y="44196"/>
                </a:moveTo>
                <a:lnTo>
                  <a:pt x="825500" y="45085"/>
                </a:lnTo>
                <a:lnTo>
                  <a:pt x="825753" y="86360"/>
                </a:lnTo>
                <a:lnTo>
                  <a:pt x="949578" y="85471"/>
                </a:lnTo>
                <a:lnTo>
                  <a:pt x="949325" y="44196"/>
                </a:lnTo>
                <a:close/>
              </a:path>
              <a:path w="1516379" h="123825">
                <a:moveTo>
                  <a:pt x="1114425" y="43179"/>
                </a:moveTo>
                <a:lnTo>
                  <a:pt x="990600" y="43941"/>
                </a:lnTo>
                <a:lnTo>
                  <a:pt x="990853" y="85216"/>
                </a:lnTo>
                <a:lnTo>
                  <a:pt x="1114678" y="84454"/>
                </a:lnTo>
                <a:lnTo>
                  <a:pt x="1114425" y="43179"/>
                </a:lnTo>
                <a:close/>
              </a:path>
              <a:path w="1516379" h="123825">
                <a:moveTo>
                  <a:pt x="1279525" y="42037"/>
                </a:moveTo>
                <a:lnTo>
                  <a:pt x="1155700" y="42799"/>
                </a:lnTo>
                <a:lnTo>
                  <a:pt x="1155953" y="84074"/>
                </a:lnTo>
                <a:lnTo>
                  <a:pt x="1279778" y="83312"/>
                </a:lnTo>
                <a:lnTo>
                  <a:pt x="1279525" y="42037"/>
                </a:lnTo>
                <a:close/>
              </a:path>
              <a:path w="1516379" h="123825">
                <a:moveTo>
                  <a:pt x="1475580" y="41021"/>
                </a:moveTo>
                <a:lnTo>
                  <a:pt x="1433702" y="41021"/>
                </a:lnTo>
                <a:lnTo>
                  <a:pt x="1433956" y="82296"/>
                </a:lnTo>
                <a:lnTo>
                  <a:pt x="1420165" y="82389"/>
                </a:lnTo>
                <a:lnTo>
                  <a:pt x="1392935" y="123825"/>
                </a:lnTo>
                <a:lnTo>
                  <a:pt x="1516379" y="61087"/>
                </a:lnTo>
                <a:lnTo>
                  <a:pt x="1475580" y="41021"/>
                </a:lnTo>
                <a:close/>
              </a:path>
              <a:path w="1516379" h="123825">
                <a:moveTo>
                  <a:pt x="1419978" y="41113"/>
                </a:moveTo>
                <a:lnTo>
                  <a:pt x="1320800" y="41782"/>
                </a:lnTo>
                <a:lnTo>
                  <a:pt x="1321053" y="83057"/>
                </a:lnTo>
                <a:lnTo>
                  <a:pt x="1420165" y="82389"/>
                </a:lnTo>
                <a:lnTo>
                  <a:pt x="1433829" y="61594"/>
                </a:lnTo>
                <a:lnTo>
                  <a:pt x="1419978" y="41113"/>
                </a:lnTo>
                <a:close/>
              </a:path>
              <a:path w="1516379" h="123825">
                <a:moveTo>
                  <a:pt x="1433829" y="61595"/>
                </a:moveTo>
                <a:lnTo>
                  <a:pt x="1420165" y="82389"/>
                </a:lnTo>
                <a:lnTo>
                  <a:pt x="1433956" y="82296"/>
                </a:lnTo>
                <a:lnTo>
                  <a:pt x="1433829" y="61595"/>
                </a:lnTo>
                <a:close/>
              </a:path>
              <a:path w="1516379" h="123825">
                <a:moveTo>
                  <a:pt x="1433702" y="41021"/>
                </a:moveTo>
                <a:lnTo>
                  <a:pt x="1419978" y="41113"/>
                </a:lnTo>
                <a:lnTo>
                  <a:pt x="1433829" y="61594"/>
                </a:lnTo>
                <a:lnTo>
                  <a:pt x="1433702" y="41021"/>
                </a:lnTo>
                <a:close/>
              </a:path>
              <a:path w="1516379" h="123825">
                <a:moveTo>
                  <a:pt x="1392174" y="0"/>
                </a:moveTo>
                <a:lnTo>
                  <a:pt x="1419978" y="41113"/>
                </a:lnTo>
                <a:lnTo>
                  <a:pt x="1475580" y="41021"/>
                </a:lnTo>
                <a:lnTo>
                  <a:pt x="1392174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20561" y="2369821"/>
            <a:ext cx="812291" cy="6979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7184898" y="2536190"/>
            <a:ext cx="482600" cy="37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 marR="5080" indent="-76200"/>
            <a:r>
              <a:rPr sz="1200" b="1" dirty="0">
                <a:latin typeface="Meiryo UI"/>
                <a:cs typeface="Meiryo UI"/>
              </a:rPr>
              <a:t>被仕向  銀行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766390" y="1958594"/>
            <a:ext cx="1558848" cy="6424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766391" y="1958594"/>
            <a:ext cx="1558925" cy="642620"/>
          </a:xfrm>
          <a:custGeom>
            <a:avLst/>
            <a:gdLst/>
            <a:ahLst/>
            <a:cxnLst/>
            <a:rect l="l" t="t" r="r" b="b"/>
            <a:pathLst>
              <a:path w="1558925" h="642619">
                <a:moveTo>
                  <a:pt x="0" y="71881"/>
                </a:moveTo>
                <a:lnTo>
                  <a:pt x="5645" y="43934"/>
                </a:lnTo>
                <a:lnTo>
                  <a:pt x="21039" y="21082"/>
                </a:lnTo>
                <a:lnTo>
                  <a:pt x="43864" y="5659"/>
                </a:lnTo>
                <a:lnTo>
                  <a:pt x="71805" y="0"/>
                </a:lnTo>
                <a:lnTo>
                  <a:pt x="259765" y="0"/>
                </a:lnTo>
                <a:lnTo>
                  <a:pt x="649528" y="0"/>
                </a:lnTo>
                <a:lnTo>
                  <a:pt x="1487093" y="0"/>
                </a:lnTo>
                <a:lnTo>
                  <a:pt x="1515021" y="5659"/>
                </a:lnTo>
                <a:lnTo>
                  <a:pt x="1537830" y="21082"/>
                </a:lnTo>
                <a:lnTo>
                  <a:pt x="1553209" y="43934"/>
                </a:lnTo>
                <a:lnTo>
                  <a:pt x="1558848" y="71881"/>
                </a:lnTo>
                <a:lnTo>
                  <a:pt x="1558848" y="251460"/>
                </a:lnTo>
                <a:lnTo>
                  <a:pt x="1558848" y="359283"/>
                </a:lnTo>
                <a:lnTo>
                  <a:pt x="1553209" y="387211"/>
                </a:lnTo>
                <a:lnTo>
                  <a:pt x="1537830" y="410019"/>
                </a:lnTo>
                <a:lnTo>
                  <a:pt x="1515021" y="425398"/>
                </a:lnTo>
                <a:lnTo>
                  <a:pt x="1487093" y="431038"/>
                </a:lnTo>
                <a:lnTo>
                  <a:pt x="649528" y="431038"/>
                </a:lnTo>
                <a:lnTo>
                  <a:pt x="322376" y="642492"/>
                </a:lnTo>
                <a:lnTo>
                  <a:pt x="259765" y="431038"/>
                </a:lnTo>
                <a:lnTo>
                  <a:pt x="71805" y="431038"/>
                </a:lnTo>
                <a:lnTo>
                  <a:pt x="43864" y="425398"/>
                </a:lnTo>
                <a:lnTo>
                  <a:pt x="21039" y="410019"/>
                </a:lnTo>
                <a:lnTo>
                  <a:pt x="5645" y="387211"/>
                </a:lnTo>
                <a:lnTo>
                  <a:pt x="0" y="359283"/>
                </a:lnTo>
                <a:lnTo>
                  <a:pt x="0" y="251460"/>
                </a:lnTo>
                <a:lnTo>
                  <a:pt x="0" y="71881"/>
                </a:lnTo>
                <a:close/>
              </a:path>
            </a:pathLst>
          </a:custGeom>
          <a:ln w="126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2866263" y="2015236"/>
            <a:ext cx="1343025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50" dirty="0">
                <a:latin typeface="Meiryo UI"/>
                <a:cs typeface="Meiryo UI"/>
              </a:rPr>
              <a:t>〔現状〕固定長</a:t>
            </a:r>
            <a:endParaRPr sz="1050">
              <a:latin typeface="Meiryo UI"/>
              <a:cs typeface="Meiryo UI"/>
            </a:endParaRPr>
          </a:p>
          <a:p>
            <a:pPr marL="12700"/>
            <a:r>
              <a:rPr sz="1050" dirty="0">
                <a:latin typeface="Meiryo UI"/>
                <a:cs typeface="Meiryo UI"/>
              </a:rPr>
              <a:t>（2020年までに廃止）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857692" y="2701163"/>
            <a:ext cx="792480" cy="611505"/>
          </a:xfrm>
          <a:custGeom>
            <a:avLst/>
            <a:gdLst/>
            <a:ahLst/>
            <a:cxnLst/>
            <a:rect l="l" t="t" r="r" b="b"/>
            <a:pathLst>
              <a:path w="792480" h="611505">
                <a:moveTo>
                  <a:pt x="0" y="90043"/>
                </a:moveTo>
                <a:lnTo>
                  <a:pt x="7071" y="54971"/>
                </a:lnTo>
                <a:lnTo>
                  <a:pt x="26355" y="26352"/>
                </a:lnTo>
                <a:lnTo>
                  <a:pt x="54960" y="7068"/>
                </a:lnTo>
                <a:lnTo>
                  <a:pt x="89992" y="0"/>
                </a:lnTo>
                <a:lnTo>
                  <a:pt x="462000" y="0"/>
                </a:lnTo>
                <a:lnTo>
                  <a:pt x="659993" y="0"/>
                </a:lnTo>
                <a:lnTo>
                  <a:pt x="701992" y="0"/>
                </a:lnTo>
                <a:lnTo>
                  <a:pt x="737026" y="7068"/>
                </a:lnTo>
                <a:lnTo>
                  <a:pt x="765635" y="26352"/>
                </a:lnTo>
                <a:lnTo>
                  <a:pt x="784924" y="54971"/>
                </a:lnTo>
                <a:lnTo>
                  <a:pt x="791997" y="90043"/>
                </a:lnTo>
                <a:lnTo>
                  <a:pt x="791997" y="314960"/>
                </a:lnTo>
                <a:lnTo>
                  <a:pt x="791997" y="449961"/>
                </a:lnTo>
                <a:lnTo>
                  <a:pt x="784924" y="485032"/>
                </a:lnTo>
                <a:lnTo>
                  <a:pt x="765635" y="513651"/>
                </a:lnTo>
                <a:lnTo>
                  <a:pt x="737026" y="532935"/>
                </a:lnTo>
                <a:lnTo>
                  <a:pt x="701992" y="540004"/>
                </a:lnTo>
                <a:lnTo>
                  <a:pt x="659993" y="540004"/>
                </a:lnTo>
                <a:lnTo>
                  <a:pt x="689584" y="610997"/>
                </a:lnTo>
                <a:lnTo>
                  <a:pt x="462000" y="540004"/>
                </a:lnTo>
                <a:lnTo>
                  <a:pt x="89992" y="540004"/>
                </a:lnTo>
                <a:lnTo>
                  <a:pt x="54960" y="532935"/>
                </a:lnTo>
                <a:lnTo>
                  <a:pt x="26355" y="513651"/>
                </a:lnTo>
                <a:lnTo>
                  <a:pt x="7071" y="485032"/>
                </a:lnTo>
                <a:lnTo>
                  <a:pt x="0" y="449961"/>
                </a:lnTo>
                <a:lnTo>
                  <a:pt x="0" y="314960"/>
                </a:lnTo>
                <a:lnTo>
                  <a:pt x="0" y="90043"/>
                </a:lnTo>
                <a:close/>
              </a:path>
            </a:pathLst>
          </a:custGeom>
          <a:ln w="127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1972260" y="2732405"/>
            <a:ext cx="563245" cy="488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 marR="5080" indent="-12700" algn="just"/>
            <a:r>
              <a:rPr sz="1050" dirty="0">
                <a:latin typeface="Meiryo UI"/>
                <a:cs typeface="Meiryo UI"/>
              </a:rPr>
              <a:t>買掛情報  の同時送  信が可能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2781770" y="5035168"/>
            <a:ext cx="6454775" cy="209550"/>
          </a:xfrm>
          <a:custGeom>
            <a:avLst/>
            <a:gdLst/>
            <a:ahLst/>
            <a:cxnLst/>
            <a:rect l="l" t="t" r="r" b="b"/>
            <a:pathLst>
              <a:path w="6454775" h="209550">
                <a:moveTo>
                  <a:pt x="209588" y="0"/>
                </a:moveTo>
                <a:lnTo>
                  <a:pt x="0" y="104775"/>
                </a:lnTo>
                <a:lnTo>
                  <a:pt x="209588" y="209550"/>
                </a:lnTo>
                <a:lnTo>
                  <a:pt x="163021" y="139700"/>
                </a:lnTo>
                <a:lnTo>
                  <a:pt x="139738" y="139700"/>
                </a:lnTo>
                <a:lnTo>
                  <a:pt x="139738" y="69850"/>
                </a:lnTo>
                <a:lnTo>
                  <a:pt x="163021" y="69850"/>
                </a:lnTo>
                <a:lnTo>
                  <a:pt x="209588" y="0"/>
                </a:lnTo>
                <a:close/>
              </a:path>
              <a:path w="6454775" h="209550">
                <a:moveTo>
                  <a:pt x="6314605" y="104775"/>
                </a:moveTo>
                <a:lnTo>
                  <a:pt x="6244755" y="209550"/>
                </a:lnTo>
                <a:lnTo>
                  <a:pt x="6384455" y="139700"/>
                </a:lnTo>
                <a:lnTo>
                  <a:pt x="6314605" y="139700"/>
                </a:lnTo>
                <a:lnTo>
                  <a:pt x="6314605" y="104775"/>
                </a:lnTo>
                <a:close/>
              </a:path>
              <a:path w="6454775" h="209550">
                <a:moveTo>
                  <a:pt x="139738" y="104775"/>
                </a:moveTo>
                <a:lnTo>
                  <a:pt x="139738" y="139700"/>
                </a:lnTo>
                <a:lnTo>
                  <a:pt x="163021" y="139700"/>
                </a:lnTo>
                <a:lnTo>
                  <a:pt x="139738" y="104775"/>
                </a:lnTo>
                <a:close/>
              </a:path>
              <a:path w="6454775" h="209550">
                <a:moveTo>
                  <a:pt x="6291321" y="69850"/>
                </a:moveTo>
                <a:lnTo>
                  <a:pt x="163021" y="69850"/>
                </a:lnTo>
                <a:lnTo>
                  <a:pt x="139738" y="104775"/>
                </a:lnTo>
                <a:lnTo>
                  <a:pt x="163021" y="139700"/>
                </a:lnTo>
                <a:lnTo>
                  <a:pt x="6291321" y="139700"/>
                </a:lnTo>
                <a:lnTo>
                  <a:pt x="6314605" y="104775"/>
                </a:lnTo>
                <a:lnTo>
                  <a:pt x="6291321" y="69850"/>
                </a:lnTo>
                <a:close/>
              </a:path>
              <a:path w="6454775" h="209550">
                <a:moveTo>
                  <a:pt x="6384455" y="69850"/>
                </a:moveTo>
                <a:lnTo>
                  <a:pt x="6314605" y="69850"/>
                </a:lnTo>
                <a:lnTo>
                  <a:pt x="6314605" y="139700"/>
                </a:lnTo>
                <a:lnTo>
                  <a:pt x="6384455" y="139700"/>
                </a:lnTo>
                <a:lnTo>
                  <a:pt x="6454305" y="104775"/>
                </a:lnTo>
                <a:lnTo>
                  <a:pt x="6384455" y="69850"/>
                </a:lnTo>
                <a:close/>
              </a:path>
              <a:path w="6454775" h="209550">
                <a:moveTo>
                  <a:pt x="163021" y="69850"/>
                </a:moveTo>
                <a:lnTo>
                  <a:pt x="139738" y="69850"/>
                </a:lnTo>
                <a:lnTo>
                  <a:pt x="139738" y="104775"/>
                </a:lnTo>
                <a:lnTo>
                  <a:pt x="163021" y="69850"/>
                </a:lnTo>
                <a:close/>
              </a:path>
              <a:path w="6454775" h="209550">
                <a:moveTo>
                  <a:pt x="6244755" y="0"/>
                </a:moveTo>
                <a:lnTo>
                  <a:pt x="6314605" y="104775"/>
                </a:lnTo>
                <a:lnTo>
                  <a:pt x="6314605" y="69850"/>
                </a:lnTo>
                <a:lnTo>
                  <a:pt x="6384455" y="69850"/>
                </a:lnTo>
                <a:lnTo>
                  <a:pt x="6244755" y="0"/>
                </a:lnTo>
                <a:close/>
              </a:path>
            </a:pathLst>
          </a:custGeom>
          <a:solidFill>
            <a:srgbClr val="99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478906" y="2616454"/>
            <a:ext cx="535305" cy="123825"/>
          </a:xfrm>
          <a:custGeom>
            <a:avLst/>
            <a:gdLst/>
            <a:ahLst/>
            <a:cxnLst/>
            <a:rect l="l" t="t" r="r" b="b"/>
            <a:pathLst>
              <a:path w="535304" h="123825">
                <a:moveTo>
                  <a:pt x="123825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123825" y="82550"/>
                </a:lnTo>
                <a:lnTo>
                  <a:pt x="123825" y="41275"/>
                </a:lnTo>
                <a:close/>
              </a:path>
              <a:path w="535304" h="123825">
                <a:moveTo>
                  <a:pt x="288925" y="41275"/>
                </a:moveTo>
                <a:lnTo>
                  <a:pt x="165100" y="41275"/>
                </a:lnTo>
                <a:lnTo>
                  <a:pt x="165100" y="82550"/>
                </a:lnTo>
                <a:lnTo>
                  <a:pt x="288925" y="82550"/>
                </a:lnTo>
                <a:lnTo>
                  <a:pt x="288925" y="41275"/>
                </a:lnTo>
                <a:close/>
              </a:path>
              <a:path w="535304" h="123825">
                <a:moveTo>
                  <a:pt x="452627" y="61975"/>
                </a:moveTo>
                <a:lnTo>
                  <a:pt x="411352" y="123825"/>
                </a:lnTo>
                <a:lnTo>
                  <a:pt x="493987" y="82550"/>
                </a:lnTo>
                <a:lnTo>
                  <a:pt x="452627" y="82550"/>
                </a:lnTo>
                <a:lnTo>
                  <a:pt x="452627" y="61975"/>
                </a:lnTo>
                <a:close/>
              </a:path>
              <a:path w="535304" h="123825">
                <a:moveTo>
                  <a:pt x="438841" y="41275"/>
                </a:moveTo>
                <a:lnTo>
                  <a:pt x="330200" y="41275"/>
                </a:lnTo>
                <a:lnTo>
                  <a:pt x="330200" y="82550"/>
                </a:lnTo>
                <a:lnTo>
                  <a:pt x="438897" y="82550"/>
                </a:lnTo>
                <a:lnTo>
                  <a:pt x="452627" y="61975"/>
                </a:lnTo>
                <a:lnTo>
                  <a:pt x="438841" y="41275"/>
                </a:lnTo>
                <a:close/>
              </a:path>
              <a:path w="535304" h="123825">
                <a:moveTo>
                  <a:pt x="493818" y="41275"/>
                </a:moveTo>
                <a:lnTo>
                  <a:pt x="452627" y="41275"/>
                </a:lnTo>
                <a:lnTo>
                  <a:pt x="452627" y="82550"/>
                </a:lnTo>
                <a:lnTo>
                  <a:pt x="493987" y="82550"/>
                </a:lnTo>
                <a:lnTo>
                  <a:pt x="535177" y="61975"/>
                </a:lnTo>
                <a:lnTo>
                  <a:pt x="493818" y="41275"/>
                </a:lnTo>
                <a:close/>
              </a:path>
              <a:path w="535304" h="123825">
                <a:moveTo>
                  <a:pt x="411352" y="0"/>
                </a:moveTo>
                <a:lnTo>
                  <a:pt x="452627" y="61975"/>
                </a:lnTo>
                <a:lnTo>
                  <a:pt x="452627" y="41275"/>
                </a:lnTo>
                <a:lnTo>
                  <a:pt x="493818" y="41275"/>
                </a:lnTo>
                <a:lnTo>
                  <a:pt x="411352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9325355" y="2773172"/>
            <a:ext cx="885190" cy="540385"/>
          </a:xfrm>
          <a:custGeom>
            <a:avLst/>
            <a:gdLst/>
            <a:ahLst/>
            <a:cxnLst/>
            <a:rect l="l" t="t" r="r" b="b"/>
            <a:pathLst>
              <a:path w="885190" h="540385">
                <a:moveTo>
                  <a:pt x="93218" y="90043"/>
                </a:moveTo>
                <a:lnTo>
                  <a:pt x="100284" y="54971"/>
                </a:lnTo>
                <a:lnTo>
                  <a:pt x="119554" y="26352"/>
                </a:lnTo>
                <a:lnTo>
                  <a:pt x="148135" y="7068"/>
                </a:lnTo>
                <a:lnTo>
                  <a:pt x="183133" y="0"/>
                </a:lnTo>
                <a:lnTo>
                  <a:pt x="225171" y="0"/>
                </a:lnTo>
                <a:lnTo>
                  <a:pt x="423163" y="0"/>
                </a:lnTo>
                <a:lnTo>
                  <a:pt x="795147" y="0"/>
                </a:lnTo>
                <a:lnTo>
                  <a:pt x="830218" y="7068"/>
                </a:lnTo>
                <a:lnTo>
                  <a:pt x="858837" y="26352"/>
                </a:lnTo>
                <a:lnTo>
                  <a:pt x="878121" y="54971"/>
                </a:lnTo>
                <a:lnTo>
                  <a:pt x="885189" y="90043"/>
                </a:lnTo>
                <a:lnTo>
                  <a:pt x="885189" y="314960"/>
                </a:lnTo>
                <a:lnTo>
                  <a:pt x="885189" y="449961"/>
                </a:lnTo>
                <a:lnTo>
                  <a:pt x="878121" y="485032"/>
                </a:lnTo>
                <a:lnTo>
                  <a:pt x="858837" y="513651"/>
                </a:lnTo>
                <a:lnTo>
                  <a:pt x="830218" y="532935"/>
                </a:lnTo>
                <a:lnTo>
                  <a:pt x="795147" y="540003"/>
                </a:lnTo>
                <a:lnTo>
                  <a:pt x="423163" y="540003"/>
                </a:lnTo>
                <a:lnTo>
                  <a:pt x="225171" y="540003"/>
                </a:lnTo>
                <a:lnTo>
                  <a:pt x="183133" y="540003"/>
                </a:lnTo>
                <a:lnTo>
                  <a:pt x="148135" y="532935"/>
                </a:lnTo>
                <a:lnTo>
                  <a:pt x="119554" y="513651"/>
                </a:lnTo>
                <a:lnTo>
                  <a:pt x="100284" y="485032"/>
                </a:lnTo>
                <a:lnTo>
                  <a:pt x="93218" y="449961"/>
                </a:lnTo>
                <a:lnTo>
                  <a:pt x="0" y="535305"/>
                </a:lnTo>
                <a:lnTo>
                  <a:pt x="93218" y="314960"/>
                </a:lnTo>
                <a:lnTo>
                  <a:pt x="93218" y="90043"/>
                </a:lnTo>
                <a:close/>
              </a:path>
            </a:pathLst>
          </a:custGeom>
          <a:ln w="127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9534399" y="2804287"/>
            <a:ext cx="561975" cy="488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065" algn="just"/>
            <a:r>
              <a:rPr sz="1050" dirty="0">
                <a:latin typeface="Meiryo UI"/>
                <a:cs typeface="Meiryo UI"/>
              </a:rPr>
              <a:t>売掛金の  </a:t>
            </a:r>
            <a:r>
              <a:rPr sz="1050" spc="5" dirty="0">
                <a:latin typeface="Meiryo UI"/>
                <a:cs typeface="Meiryo UI"/>
              </a:rPr>
              <a:t>自動消込 </a:t>
            </a:r>
            <a:r>
              <a:rPr sz="1050" dirty="0">
                <a:latin typeface="Meiryo UI"/>
                <a:cs typeface="Meiryo UI"/>
              </a:rPr>
              <a:t> みが可能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8482456" y="2833877"/>
            <a:ext cx="753618" cy="4982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482457" y="2833878"/>
            <a:ext cx="753745" cy="498475"/>
          </a:xfrm>
          <a:custGeom>
            <a:avLst/>
            <a:gdLst/>
            <a:ahLst/>
            <a:cxnLst/>
            <a:rect l="l" t="t" r="r" b="b"/>
            <a:pathLst>
              <a:path w="753745" h="498475">
                <a:moveTo>
                  <a:pt x="0" y="62611"/>
                </a:moveTo>
                <a:lnTo>
                  <a:pt x="4925" y="38254"/>
                </a:lnTo>
                <a:lnTo>
                  <a:pt x="18351" y="18351"/>
                </a:lnTo>
                <a:lnTo>
                  <a:pt x="38254" y="4925"/>
                </a:lnTo>
                <a:lnTo>
                  <a:pt x="62610" y="0"/>
                </a:lnTo>
                <a:lnTo>
                  <a:pt x="125602" y="0"/>
                </a:lnTo>
                <a:lnTo>
                  <a:pt x="313944" y="0"/>
                </a:lnTo>
                <a:lnTo>
                  <a:pt x="691006" y="0"/>
                </a:lnTo>
                <a:lnTo>
                  <a:pt x="715363" y="4925"/>
                </a:lnTo>
                <a:lnTo>
                  <a:pt x="735266" y="18351"/>
                </a:lnTo>
                <a:lnTo>
                  <a:pt x="748692" y="38254"/>
                </a:lnTo>
                <a:lnTo>
                  <a:pt x="753618" y="62611"/>
                </a:lnTo>
                <a:lnTo>
                  <a:pt x="753618" y="219201"/>
                </a:lnTo>
                <a:lnTo>
                  <a:pt x="753618" y="313054"/>
                </a:lnTo>
                <a:lnTo>
                  <a:pt x="748692" y="337464"/>
                </a:lnTo>
                <a:lnTo>
                  <a:pt x="735266" y="357362"/>
                </a:lnTo>
                <a:lnTo>
                  <a:pt x="715363" y="370758"/>
                </a:lnTo>
                <a:lnTo>
                  <a:pt x="691006" y="375665"/>
                </a:lnTo>
                <a:lnTo>
                  <a:pt x="313944" y="375665"/>
                </a:lnTo>
                <a:lnTo>
                  <a:pt x="320675" y="498220"/>
                </a:lnTo>
                <a:lnTo>
                  <a:pt x="125602" y="375665"/>
                </a:lnTo>
                <a:lnTo>
                  <a:pt x="62610" y="375665"/>
                </a:lnTo>
                <a:lnTo>
                  <a:pt x="38254" y="370758"/>
                </a:lnTo>
                <a:lnTo>
                  <a:pt x="18351" y="357362"/>
                </a:lnTo>
                <a:lnTo>
                  <a:pt x="4925" y="337464"/>
                </a:lnTo>
                <a:lnTo>
                  <a:pt x="0" y="313054"/>
                </a:lnTo>
                <a:lnTo>
                  <a:pt x="0" y="219201"/>
                </a:lnTo>
                <a:lnTo>
                  <a:pt x="0" y="62611"/>
                </a:lnTo>
                <a:close/>
              </a:path>
            </a:pathLst>
          </a:custGeom>
          <a:ln w="126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8594599" y="2862835"/>
            <a:ext cx="530225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1445" marR="5080" indent="-119380"/>
            <a:r>
              <a:rPr sz="1050" spc="-5" dirty="0">
                <a:latin typeface="Meiryo UI"/>
                <a:cs typeface="Meiryo UI"/>
              </a:rPr>
              <a:t>E</a:t>
            </a:r>
            <a:r>
              <a:rPr sz="1050" dirty="0">
                <a:latin typeface="Meiryo UI"/>
                <a:cs typeface="Meiryo UI"/>
              </a:rPr>
              <a:t>D</a:t>
            </a:r>
            <a:r>
              <a:rPr sz="1050" spc="-10" dirty="0">
                <a:latin typeface="Meiryo UI"/>
                <a:cs typeface="Meiryo UI"/>
              </a:rPr>
              <a:t>I</a:t>
            </a:r>
            <a:r>
              <a:rPr sz="1050" dirty="0">
                <a:latin typeface="Meiryo UI"/>
                <a:cs typeface="Meiryo UI"/>
              </a:rPr>
              <a:t>情報  </a:t>
            </a:r>
            <a:r>
              <a:rPr sz="1050" spc="5" dirty="0">
                <a:latin typeface="Meiryo UI"/>
                <a:cs typeface="Meiryo UI"/>
              </a:rPr>
              <a:t>付記</a:t>
            </a:r>
            <a:endParaRPr sz="1050">
              <a:latin typeface="Meiryo UI"/>
              <a:cs typeface="Meiryo U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561070" y="3313175"/>
            <a:ext cx="180975" cy="1517650"/>
          </a:xfrm>
          <a:custGeom>
            <a:avLst/>
            <a:gdLst/>
            <a:ahLst/>
            <a:cxnLst/>
            <a:rect l="l" t="t" r="r" b="b"/>
            <a:pathLst>
              <a:path w="180975" h="1517650">
                <a:moveTo>
                  <a:pt x="72103" y="1486281"/>
                </a:moveTo>
                <a:lnTo>
                  <a:pt x="41275" y="1486281"/>
                </a:lnTo>
                <a:lnTo>
                  <a:pt x="41275" y="1496695"/>
                </a:lnTo>
                <a:lnTo>
                  <a:pt x="42897" y="1504751"/>
                </a:lnTo>
                <a:lnTo>
                  <a:pt x="47321" y="1511331"/>
                </a:lnTo>
                <a:lnTo>
                  <a:pt x="53881" y="1515768"/>
                </a:lnTo>
                <a:lnTo>
                  <a:pt x="61912" y="1517396"/>
                </a:lnTo>
                <a:lnTo>
                  <a:pt x="159956" y="1517396"/>
                </a:lnTo>
                <a:lnTo>
                  <a:pt x="154638" y="1512062"/>
                </a:lnTo>
                <a:lnTo>
                  <a:pt x="139319" y="1512062"/>
                </a:lnTo>
                <a:lnTo>
                  <a:pt x="139319" y="1496695"/>
                </a:lnTo>
                <a:lnTo>
                  <a:pt x="82550" y="1496695"/>
                </a:lnTo>
                <a:lnTo>
                  <a:pt x="72103" y="1486281"/>
                </a:lnTo>
                <a:close/>
              </a:path>
              <a:path w="180975" h="1517650">
                <a:moveTo>
                  <a:pt x="139319" y="1496695"/>
                </a:moveTo>
                <a:lnTo>
                  <a:pt x="139319" y="1512062"/>
                </a:lnTo>
                <a:lnTo>
                  <a:pt x="154638" y="1512062"/>
                </a:lnTo>
                <a:lnTo>
                  <a:pt x="139319" y="1496695"/>
                </a:lnTo>
                <a:close/>
              </a:path>
              <a:path w="180975" h="1517650">
                <a:moveTo>
                  <a:pt x="177362" y="1486281"/>
                </a:moveTo>
                <a:lnTo>
                  <a:pt x="82550" y="1486281"/>
                </a:lnTo>
                <a:lnTo>
                  <a:pt x="82550" y="1496695"/>
                </a:lnTo>
                <a:lnTo>
                  <a:pt x="139319" y="1496695"/>
                </a:lnTo>
                <a:lnTo>
                  <a:pt x="154638" y="1512062"/>
                </a:lnTo>
                <a:lnTo>
                  <a:pt x="180594" y="1512062"/>
                </a:lnTo>
                <a:lnTo>
                  <a:pt x="180594" y="1496695"/>
                </a:lnTo>
                <a:lnTo>
                  <a:pt x="178971" y="1488658"/>
                </a:lnTo>
                <a:lnTo>
                  <a:pt x="177362" y="1486281"/>
                </a:lnTo>
                <a:close/>
              </a:path>
              <a:path w="180975" h="1517650">
                <a:moveTo>
                  <a:pt x="159956" y="1476121"/>
                </a:moveTo>
                <a:lnTo>
                  <a:pt x="61912" y="1476121"/>
                </a:lnTo>
                <a:lnTo>
                  <a:pt x="82550" y="1496695"/>
                </a:lnTo>
                <a:lnTo>
                  <a:pt x="82550" y="1486281"/>
                </a:lnTo>
                <a:lnTo>
                  <a:pt x="177362" y="1486281"/>
                </a:lnTo>
                <a:lnTo>
                  <a:pt x="174547" y="1482121"/>
                </a:lnTo>
                <a:lnTo>
                  <a:pt x="167987" y="1477728"/>
                </a:lnTo>
                <a:lnTo>
                  <a:pt x="159956" y="1476121"/>
                </a:lnTo>
                <a:close/>
              </a:path>
              <a:path w="180975" h="1517650">
                <a:moveTo>
                  <a:pt x="82550" y="1321181"/>
                </a:moveTo>
                <a:lnTo>
                  <a:pt x="41275" y="1321181"/>
                </a:lnTo>
                <a:lnTo>
                  <a:pt x="41275" y="1445006"/>
                </a:lnTo>
                <a:lnTo>
                  <a:pt x="82550" y="1445006"/>
                </a:lnTo>
                <a:lnTo>
                  <a:pt x="82550" y="1321181"/>
                </a:lnTo>
                <a:close/>
              </a:path>
              <a:path w="180975" h="1517650">
                <a:moveTo>
                  <a:pt x="82550" y="1156081"/>
                </a:moveTo>
                <a:lnTo>
                  <a:pt x="41275" y="1156081"/>
                </a:lnTo>
                <a:lnTo>
                  <a:pt x="41275" y="1279906"/>
                </a:lnTo>
                <a:lnTo>
                  <a:pt x="82550" y="1279906"/>
                </a:lnTo>
                <a:lnTo>
                  <a:pt x="82550" y="1156081"/>
                </a:lnTo>
                <a:close/>
              </a:path>
              <a:path w="180975" h="1517650">
                <a:moveTo>
                  <a:pt x="82550" y="990981"/>
                </a:moveTo>
                <a:lnTo>
                  <a:pt x="41275" y="990981"/>
                </a:lnTo>
                <a:lnTo>
                  <a:pt x="41275" y="1114806"/>
                </a:lnTo>
                <a:lnTo>
                  <a:pt x="82550" y="1114806"/>
                </a:lnTo>
                <a:lnTo>
                  <a:pt x="82550" y="990981"/>
                </a:lnTo>
                <a:close/>
              </a:path>
              <a:path w="180975" h="1517650">
                <a:moveTo>
                  <a:pt x="82550" y="825881"/>
                </a:moveTo>
                <a:lnTo>
                  <a:pt x="41275" y="825881"/>
                </a:lnTo>
                <a:lnTo>
                  <a:pt x="41275" y="949706"/>
                </a:lnTo>
                <a:lnTo>
                  <a:pt x="82550" y="949706"/>
                </a:lnTo>
                <a:lnTo>
                  <a:pt x="82550" y="825881"/>
                </a:lnTo>
                <a:close/>
              </a:path>
              <a:path w="180975" h="1517650">
                <a:moveTo>
                  <a:pt x="82550" y="660781"/>
                </a:moveTo>
                <a:lnTo>
                  <a:pt x="41275" y="660781"/>
                </a:lnTo>
                <a:lnTo>
                  <a:pt x="41275" y="784606"/>
                </a:lnTo>
                <a:lnTo>
                  <a:pt x="82550" y="784606"/>
                </a:lnTo>
                <a:lnTo>
                  <a:pt x="82550" y="660781"/>
                </a:lnTo>
                <a:close/>
              </a:path>
              <a:path w="180975" h="1517650">
                <a:moveTo>
                  <a:pt x="82550" y="495681"/>
                </a:moveTo>
                <a:lnTo>
                  <a:pt x="41275" y="495681"/>
                </a:lnTo>
                <a:lnTo>
                  <a:pt x="41275" y="619506"/>
                </a:lnTo>
                <a:lnTo>
                  <a:pt x="82550" y="619506"/>
                </a:lnTo>
                <a:lnTo>
                  <a:pt x="82550" y="495681"/>
                </a:lnTo>
                <a:close/>
              </a:path>
              <a:path w="180975" h="1517650">
                <a:moveTo>
                  <a:pt x="82550" y="330581"/>
                </a:moveTo>
                <a:lnTo>
                  <a:pt x="41275" y="330581"/>
                </a:lnTo>
                <a:lnTo>
                  <a:pt x="41275" y="454406"/>
                </a:lnTo>
                <a:lnTo>
                  <a:pt x="82550" y="454406"/>
                </a:lnTo>
                <a:lnTo>
                  <a:pt x="82550" y="330581"/>
                </a:lnTo>
                <a:close/>
              </a:path>
              <a:path w="180975" h="1517650">
                <a:moveTo>
                  <a:pt x="82550" y="165481"/>
                </a:moveTo>
                <a:lnTo>
                  <a:pt x="41275" y="165481"/>
                </a:lnTo>
                <a:lnTo>
                  <a:pt x="41275" y="289306"/>
                </a:lnTo>
                <a:lnTo>
                  <a:pt x="82550" y="289306"/>
                </a:lnTo>
                <a:lnTo>
                  <a:pt x="82550" y="165481"/>
                </a:lnTo>
                <a:close/>
              </a:path>
              <a:path w="180975" h="1517650">
                <a:moveTo>
                  <a:pt x="61912" y="82550"/>
                </a:moveTo>
                <a:lnTo>
                  <a:pt x="41275" y="96308"/>
                </a:lnTo>
                <a:lnTo>
                  <a:pt x="41275" y="124206"/>
                </a:lnTo>
                <a:lnTo>
                  <a:pt x="82550" y="124206"/>
                </a:lnTo>
                <a:lnTo>
                  <a:pt x="82550" y="96308"/>
                </a:lnTo>
                <a:lnTo>
                  <a:pt x="61912" y="82550"/>
                </a:lnTo>
                <a:close/>
              </a:path>
              <a:path w="180975" h="1517650">
                <a:moveTo>
                  <a:pt x="61912" y="0"/>
                </a:moveTo>
                <a:lnTo>
                  <a:pt x="0" y="123825"/>
                </a:lnTo>
                <a:lnTo>
                  <a:pt x="41275" y="96308"/>
                </a:lnTo>
                <a:lnTo>
                  <a:pt x="41275" y="82550"/>
                </a:lnTo>
                <a:lnTo>
                  <a:pt x="103187" y="82550"/>
                </a:lnTo>
                <a:lnTo>
                  <a:pt x="61912" y="0"/>
                </a:lnTo>
                <a:close/>
              </a:path>
              <a:path w="180975" h="1517650">
                <a:moveTo>
                  <a:pt x="103187" y="82550"/>
                </a:moveTo>
                <a:lnTo>
                  <a:pt x="82550" y="82550"/>
                </a:lnTo>
                <a:lnTo>
                  <a:pt x="82550" y="96308"/>
                </a:lnTo>
                <a:lnTo>
                  <a:pt x="123825" y="123825"/>
                </a:lnTo>
                <a:lnTo>
                  <a:pt x="103187" y="82550"/>
                </a:lnTo>
                <a:close/>
              </a:path>
              <a:path w="180975" h="1517650">
                <a:moveTo>
                  <a:pt x="61912" y="82550"/>
                </a:moveTo>
                <a:lnTo>
                  <a:pt x="41275" y="82550"/>
                </a:lnTo>
                <a:lnTo>
                  <a:pt x="41275" y="96308"/>
                </a:lnTo>
                <a:lnTo>
                  <a:pt x="61912" y="82550"/>
                </a:lnTo>
                <a:close/>
              </a:path>
              <a:path w="180975" h="1517650">
                <a:moveTo>
                  <a:pt x="82550" y="82550"/>
                </a:moveTo>
                <a:lnTo>
                  <a:pt x="61912" y="82550"/>
                </a:lnTo>
                <a:lnTo>
                  <a:pt x="82550" y="96308"/>
                </a:lnTo>
                <a:lnTo>
                  <a:pt x="82550" y="82550"/>
                </a:lnTo>
                <a:close/>
              </a:path>
            </a:pathLst>
          </a:custGeom>
          <a:solidFill>
            <a:srgbClr val="99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94400" y="2747265"/>
            <a:ext cx="548005" cy="123825"/>
          </a:xfrm>
          <a:custGeom>
            <a:avLst/>
            <a:gdLst/>
            <a:ahLst/>
            <a:cxnLst/>
            <a:rect l="l" t="t" r="r" b="b"/>
            <a:pathLst>
              <a:path w="548004" h="123825">
                <a:moveTo>
                  <a:pt x="465327" y="61848"/>
                </a:moveTo>
                <a:lnTo>
                  <a:pt x="424052" y="123825"/>
                </a:lnTo>
                <a:lnTo>
                  <a:pt x="506518" y="82550"/>
                </a:lnTo>
                <a:lnTo>
                  <a:pt x="465327" y="82550"/>
                </a:lnTo>
                <a:lnTo>
                  <a:pt x="465327" y="61848"/>
                </a:lnTo>
                <a:close/>
              </a:path>
              <a:path w="548004" h="123825">
                <a:moveTo>
                  <a:pt x="451597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451541" y="82550"/>
                </a:lnTo>
                <a:lnTo>
                  <a:pt x="465327" y="61848"/>
                </a:lnTo>
                <a:lnTo>
                  <a:pt x="451597" y="41275"/>
                </a:lnTo>
                <a:close/>
              </a:path>
              <a:path w="548004" h="123825">
                <a:moveTo>
                  <a:pt x="506687" y="41275"/>
                </a:moveTo>
                <a:lnTo>
                  <a:pt x="465327" y="41275"/>
                </a:lnTo>
                <a:lnTo>
                  <a:pt x="465327" y="82550"/>
                </a:lnTo>
                <a:lnTo>
                  <a:pt x="506518" y="82550"/>
                </a:lnTo>
                <a:lnTo>
                  <a:pt x="547877" y="61848"/>
                </a:lnTo>
                <a:lnTo>
                  <a:pt x="506687" y="41275"/>
                </a:lnTo>
                <a:close/>
              </a:path>
              <a:path w="548004" h="123825">
                <a:moveTo>
                  <a:pt x="424052" y="0"/>
                </a:moveTo>
                <a:lnTo>
                  <a:pt x="465327" y="61848"/>
                </a:lnTo>
                <a:lnTo>
                  <a:pt x="465327" y="41275"/>
                </a:lnTo>
                <a:lnTo>
                  <a:pt x="506687" y="41275"/>
                </a:lnTo>
                <a:lnTo>
                  <a:pt x="424052" y="0"/>
                </a:lnTo>
                <a:close/>
              </a:path>
            </a:pathLst>
          </a:custGeom>
          <a:solidFill>
            <a:srgbClr val="33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640826" y="4804665"/>
            <a:ext cx="633730" cy="309245"/>
          </a:xfrm>
          <a:custGeom>
            <a:avLst/>
            <a:gdLst/>
            <a:ahLst/>
            <a:cxnLst/>
            <a:rect l="l" t="t" r="r" b="b"/>
            <a:pathLst>
              <a:path w="633729" h="309245">
                <a:moveTo>
                  <a:pt x="0" y="182879"/>
                </a:moveTo>
                <a:lnTo>
                  <a:pt x="57657" y="308736"/>
                </a:lnTo>
                <a:lnTo>
                  <a:pt x="102465" y="226186"/>
                </a:lnTo>
                <a:lnTo>
                  <a:pt x="39877" y="226186"/>
                </a:lnTo>
                <a:lnTo>
                  <a:pt x="39877" y="211448"/>
                </a:lnTo>
                <a:lnTo>
                  <a:pt x="0" y="182879"/>
                </a:lnTo>
                <a:close/>
              </a:path>
              <a:path w="633729" h="309245">
                <a:moveTo>
                  <a:pt x="39877" y="211448"/>
                </a:moveTo>
                <a:lnTo>
                  <a:pt x="39877" y="226186"/>
                </a:lnTo>
                <a:lnTo>
                  <a:pt x="60451" y="226186"/>
                </a:lnTo>
                <a:lnTo>
                  <a:pt x="39877" y="211448"/>
                </a:lnTo>
                <a:close/>
              </a:path>
              <a:path w="633729" h="309245">
                <a:moveTo>
                  <a:pt x="633729" y="0"/>
                </a:moveTo>
                <a:lnTo>
                  <a:pt x="60451" y="0"/>
                </a:lnTo>
                <a:lnTo>
                  <a:pt x="52468" y="1627"/>
                </a:lnTo>
                <a:lnTo>
                  <a:pt x="45926" y="6064"/>
                </a:lnTo>
                <a:lnTo>
                  <a:pt x="41503" y="12644"/>
                </a:lnTo>
                <a:lnTo>
                  <a:pt x="39877" y="20700"/>
                </a:lnTo>
                <a:lnTo>
                  <a:pt x="39877" y="211448"/>
                </a:lnTo>
                <a:lnTo>
                  <a:pt x="60451" y="226186"/>
                </a:lnTo>
                <a:lnTo>
                  <a:pt x="81152" y="213383"/>
                </a:lnTo>
                <a:lnTo>
                  <a:pt x="81152" y="41274"/>
                </a:lnTo>
                <a:lnTo>
                  <a:pt x="60451" y="41274"/>
                </a:lnTo>
                <a:lnTo>
                  <a:pt x="81152" y="20700"/>
                </a:lnTo>
                <a:lnTo>
                  <a:pt x="633729" y="20700"/>
                </a:lnTo>
                <a:lnTo>
                  <a:pt x="633729" y="0"/>
                </a:lnTo>
                <a:close/>
              </a:path>
              <a:path w="633729" h="309245">
                <a:moveTo>
                  <a:pt x="81152" y="213383"/>
                </a:moveTo>
                <a:lnTo>
                  <a:pt x="60451" y="226186"/>
                </a:lnTo>
                <a:lnTo>
                  <a:pt x="81152" y="226186"/>
                </a:lnTo>
                <a:lnTo>
                  <a:pt x="81152" y="213383"/>
                </a:lnTo>
                <a:close/>
              </a:path>
              <a:path w="633729" h="309245">
                <a:moveTo>
                  <a:pt x="123698" y="187070"/>
                </a:moveTo>
                <a:lnTo>
                  <a:pt x="81152" y="213383"/>
                </a:lnTo>
                <a:lnTo>
                  <a:pt x="81152" y="226186"/>
                </a:lnTo>
                <a:lnTo>
                  <a:pt x="102465" y="226186"/>
                </a:lnTo>
                <a:lnTo>
                  <a:pt x="123698" y="187070"/>
                </a:lnTo>
                <a:close/>
              </a:path>
              <a:path w="633729" h="309245">
                <a:moveTo>
                  <a:pt x="81152" y="20700"/>
                </a:moveTo>
                <a:lnTo>
                  <a:pt x="60451" y="41274"/>
                </a:lnTo>
                <a:lnTo>
                  <a:pt x="81152" y="41274"/>
                </a:lnTo>
                <a:lnTo>
                  <a:pt x="81152" y="20700"/>
                </a:lnTo>
                <a:close/>
              </a:path>
              <a:path w="633729" h="309245">
                <a:moveTo>
                  <a:pt x="633729" y="20700"/>
                </a:moveTo>
                <a:lnTo>
                  <a:pt x="81152" y="20700"/>
                </a:lnTo>
                <a:lnTo>
                  <a:pt x="81152" y="41274"/>
                </a:lnTo>
                <a:lnTo>
                  <a:pt x="633729" y="41274"/>
                </a:lnTo>
                <a:lnTo>
                  <a:pt x="633729" y="20700"/>
                </a:lnTo>
                <a:close/>
              </a:path>
            </a:pathLst>
          </a:custGeom>
          <a:solidFill>
            <a:srgbClr val="99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721787" y="4763389"/>
            <a:ext cx="581660" cy="370840"/>
          </a:xfrm>
          <a:custGeom>
            <a:avLst/>
            <a:gdLst/>
            <a:ahLst/>
            <a:cxnLst/>
            <a:rect l="l" t="t" r="r" b="b"/>
            <a:pathLst>
              <a:path w="581660" h="370839">
                <a:moveTo>
                  <a:pt x="540334" y="61975"/>
                </a:moveTo>
                <a:lnTo>
                  <a:pt x="540334" y="350011"/>
                </a:lnTo>
                <a:lnTo>
                  <a:pt x="541961" y="357995"/>
                </a:lnTo>
                <a:lnTo>
                  <a:pt x="546398" y="364537"/>
                </a:lnTo>
                <a:lnTo>
                  <a:pt x="552978" y="368960"/>
                </a:lnTo>
                <a:lnTo>
                  <a:pt x="561035" y="370585"/>
                </a:lnTo>
                <a:lnTo>
                  <a:pt x="576021" y="370585"/>
                </a:lnTo>
                <a:lnTo>
                  <a:pt x="576021" y="344389"/>
                </a:lnTo>
                <a:lnTo>
                  <a:pt x="561035" y="329310"/>
                </a:lnTo>
                <a:lnTo>
                  <a:pt x="581609" y="329310"/>
                </a:lnTo>
                <a:lnTo>
                  <a:pt x="581609" y="82549"/>
                </a:lnTo>
                <a:lnTo>
                  <a:pt x="561035" y="82549"/>
                </a:lnTo>
                <a:lnTo>
                  <a:pt x="540334" y="61975"/>
                </a:lnTo>
                <a:close/>
              </a:path>
              <a:path w="581660" h="370839">
                <a:moveTo>
                  <a:pt x="581609" y="329310"/>
                </a:moveTo>
                <a:lnTo>
                  <a:pt x="576021" y="329310"/>
                </a:lnTo>
                <a:lnTo>
                  <a:pt x="576021" y="344389"/>
                </a:lnTo>
                <a:lnTo>
                  <a:pt x="581609" y="350011"/>
                </a:lnTo>
                <a:lnTo>
                  <a:pt x="581609" y="329310"/>
                </a:lnTo>
                <a:close/>
              </a:path>
              <a:path w="581660" h="370839">
                <a:moveTo>
                  <a:pt x="576021" y="329310"/>
                </a:moveTo>
                <a:lnTo>
                  <a:pt x="561035" y="329310"/>
                </a:lnTo>
                <a:lnTo>
                  <a:pt x="576021" y="344389"/>
                </a:lnTo>
                <a:lnTo>
                  <a:pt x="576021" y="329310"/>
                </a:lnTo>
                <a:close/>
              </a:path>
              <a:path w="581660" h="370839">
                <a:moveTo>
                  <a:pt x="123774" y="0"/>
                </a:moveTo>
                <a:lnTo>
                  <a:pt x="0" y="61975"/>
                </a:lnTo>
                <a:lnTo>
                  <a:pt x="123774" y="123824"/>
                </a:lnTo>
                <a:lnTo>
                  <a:pt x="96229" y="82549"/>
                </a:lnTo>
                <a:lnTo>
                  <a:pt x="82499" y="82549"/>
                </a:lnTo>
                <a:lnTo>
                  <a:pt x="82499" y="41274"/>
                </a:lnTo>
                <a:lnTo>
                  <a:pt x="96285" y="41274"/>
                </a:lnTo>
                <a:lnTo>
                  <a:pt x="123774" y="0"/>
                </a:lnTo>
                <a:close/>
              </a:path>
              <a:path w="581660" h="370839">
                <a:moveTo>
                  <a:pt x="82499" y="61975"/>
                </a:moveTo>
                <a:lnTo>
                  <a:pt x="82499" y="82549"/>
                </a:lnTo>
                <a:lnTo>
                  <a:pt x="96229" y="82549"/>
                </a:lnTo>
                <a:lnTo>
                  <a:pt x="82499" y="61975"/>
                </a:lnTo>
                <a:close/>
              </a:path>
              <a:path w="581660" h="370839">
                <a:moveTo>
                  <a:pt x="561035" y="41274"/>
                </a:moveTo>
                <a:lnTo>
                  <a:pt x="96285" y="41274"/>
                </a:lnTo>
                <a:lnTo>
                  <a:pt x="82499" y="61975"/>
                </a:lnTo>
                <a:lnTo>
                  <a:pt x="96229" y="82549"/>
                </a:lnTo>
                <a:lnTo>
                  <a:pt x="540334" y="82549"/>
                </a:lnTo>
                <a:lnTo>
                  <a:pt x="540334" y="61975"/>
                </a:lnTo>
                <a:lnTo>
                  <a:pt x="581609" y="61975"/>
                </a:lnTo>
                <a:lnTo>
                  <a:pt x="579983" y="53919"/>
                </a:lnTo>
                <a:lnTo>
                  <a:pt x="575560" y="47339"/>
                </a:lnTo>
                <a:lnTo>
                  <a:pt x="569018" y="42902"/>
                </a:lnTo>
                <a:lnTo>
                  <a:pt x="561035" y="41274"/>
                </a:lnTo>
                <a:close/>
              </a:path>
              <a:path w="581660" h="370839">
                <a:moveTo>
                  <a:pt x="581609" y="61975"/>
                </a:moveTo>
                <a:lnTo>
                  <a:pt x="540334" y="61975"/>
                </a:lnTo>
                <a:lnTo>
                  <a:pt x="561035" y="82549"/>
                </a:lnTo>
                <a:lnTo>
                  <a:pt x="581609" y="82549"/>
                </a:lnTo>
                <a:lnTo>
                  <a:pt x="581609" y="61975"/>
                </a:lnTo>
                <a:close/>
              </a:path>
              <a:path w="581660" h="370839">
                <a:moveTo>
                  <a:pt x="96285" y="41274"/>
                </a:moveTo>
                <a:lnTo>
                  <a:pt x="82499" y="41274"/>
                </a:lnTo>
                <a:lnTo>
                  <a:pt x="82499" y="61975"/>
                </a:lnTo>
                <a:lnTo>
                  <a:pt x="96285" y="41274"/>
                </a:lnTo>
                <a:close/>
              </a:path>
            </a:pathLst>
          </a:custGeom>
          <a:solidFill>
            <a:srgbClr val="99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5412487" y="4955159"/>
            <a:ext cx="138874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5" dirty="0">
                <a:latin typeface="Meiryo UI"/>
                <a:cs typeface="Meiryo UI"/>
              </a:rPr>
              <a:t>【受発注等商流EDI】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9375014" y="3368167"/>
            <a:ext cx="123825" cy="1662430"/>
          </a:xfrm>
          <a:custGeom>
            <a:avLst/>
            <a:gdLst/>
            <a:ahLst/>
            <a:cxnLst/>
            <a:rect l="l" t="t" r="r" b="b"/>
            <a:pathLst>
              <a:path w="123825" h="1662429">
                <a:moveTo>
                  <a:pt x="0" y="1538604"/>
                </a:moveTo>
                <a:lnTo>
                  <a:pt x="61975" y="1662429"/>
                </a:lnTo>
                <a:lnTo>
                  <a:pt x="103208" y="1579879"/>
                </a:lnTo>
                <a:lnTo>
                  <a:pt x="41275" y="1579879"/>
                </a:lnTo>
                <a:lnTo>
                  <a:pt x="41275" y="1566093"/>
                </a:lnTo>
                <a:lnTo>
                  <a:pt x="0" y="1538604"/>
                </a:lnTo>
                <a:close/>
              </a:path>
              <a:path w="123825" h="1662429">
                <a:moveTo>
                  <a:pt x="41275" y="1566093"/>
                </a:moveTo>
                <a:lnTo>
                  <a:pt x="41275" y="1579879"/>
                </a:lnTo>
                <a:lnTo>
                  <a:pt x="61975" y="1579879"/>
                </a:lnTo>
                <a:lnTo>
                  <a:pt x="41275" y="1566093"/>
                </a:lnTo>
                <a:close/>
              </a:path>
              <a:path w="123825" h="1662429">
                <a:moveTo>
                  <a:pt x="82550" y="1456054"/>
                </a:moveTo>
                <a:lnTo>
                  <a:pt x="41275" y="1456054"/>
                </a:lnTo>
                <a:lnTo>
                  <a:pt x="41359" y="1566149"/>
                </a:lnTo>
                <a:lnTo>
                  <a:pt x="61975" y="1579879"/>
                </a:lnTo>
                <a:lnTo>
                  <a:pt x="82550" y="1566149"/>
                </a:lnTo>
                <a:lnTo>
                  <a:pt x="82550" y="1456054"/>
                </a:lnTo>
                <a:close/>
              </a:path>
              <a:path w="123825" h="1662429">
                <a:moveTo>
                  <a:pt x="82550" y="1566149"/>
                </a:moveTo>
                <a:lnTo>
                  <a:pt x="61975" y="1579879"/>
                </a:lnTo>
                <a:lnTo>
                  <a:pt x="82550" y="1579879"/>
                </a:lnTo>
                <a:lnTo>
                  <a:pt x="82550" y="1566149"/>
                </a:lnTo>
                <a:close/>
              </a:path>
              <a:path w="123825" h="1662429">
                <a:moveTo>
                  <a:pt x="123825" y="1538604"/>
                </a:moveTo>
                <a:lnTo>
                  <a:pt x="82634" y="1566093"/>
                </a:lnTo>
                <a:lnTo>
                  <a:pt x="82550" y="1579879"/>
                </a:lnTo>
                <a:lnTo>
                  <a:pt x="103208" y="1579879"/>
                </a:lnTo>
                <a:lnTo>
                  <a:pt x="123825" y="1538604"/>
                </a:lnTo>
                <a:close/>
              </a:path>
              <a:path w="123825" h="1662429">
                <a:moveTo>
                  <a:pt x="82550" y="1290954"/>
                </a:moveTo>
                <a:lnTo>
                  <a:pt x="41275" y="1290954"/>
                </a:lnTo>
                <a:lnTo>
                  <a:pt x="41275" y="1414779"/>
                </a:lnTo>
                <a:lnTo>
                  <a:pt x="82550" y="1414779"/>
                </a:lnTo>
                <a:lnTo>
                  <a:pt x="82550" y="1290954"/>
                </a:lnTo>
                <a:close/>
              </a:path>
              <a:path w="123825" h="1662429">
                <a:moveTo>
                  <a:pt x="82550" y="1125854"/>
                </a:moveTo>
                <a:lnTo>
                  <a:pt x="41275" y="1125854"/>
                </a:lnTo>
                <a:lnTo>
                  <a:pt x="41275" y="1249679"/>
                </a:lnTo>
                <a:lnTo>
                  <a:pt x="82550" y="1249679"/>
                </a:lnTo>
                <a:lnTo>
                  <a:pt x="82550" y="1125854"/>
                </a:lnTo>
                <a:close/>
              </a:path>
              <a:path w="123825" h="1662429">
                <a:moveTo>
                  <a:pt x="82550" y="960754"/>
                </a:moveTo>
                <a:lnTo>
                  <a:pt x="41275" y="960754"/>
                </a:lnTo>
                <a:lnTo>
                  <a:pt x="41275" y="1084579"/>
                </a:lnTo>
                <a:lnTo>
                  <a:pt x="82550" y="1084579"/>
                </a:lnTo>
                <a:lnTo>
                  <a:pt x="82550" y="960754"/>
                </a:lnTo>
                <a:close/>
              </a:path>
              <a:path w="123825" h="1662429">
                <a:moveTo>
                  <a:pt x="82550" y="810513"/>
                </a:moveTo>
                <a:lnTo>
                  <a:pt x="61975" y="810513"/>
                </a:lnTo>
                <a:lnTo>
                  <a:pt x="41275" y="831214"/>
                </a:lnTo>
                <a:lnTo>
                  <a:pt x="41275" y="919479"/>
                </a:lnTo>
                <a:lnTo>
                  <a:pt x="82550" y="919479"/>
                </a:lnTo>
                <a:lnTo>
                  <a:pt x="82550" y="851788"/>
                </a:lnTo>
                <a:lnTo>
                  <a:pt x="61975" y="851788"/>
                </a:lnTo>
                <a:lnTo>
                  <a:pt x="82550" y="831214"/>
                </a:lnTo>
                <a:lnTo>
                  <a:pt x="82550" y="810513"/>
                </a:lnTo>
                <a:close/>
              </a:path>
              <a:path w="123825" h="1662429">
                <a:moveTo>
                  <a:pt x="82550" y="831214"/>
                </a:moveTo>
                <a:lnTo>
                  <a:pt x="61975" y="851788"/>
                </a:lnTo>
                <a:lnTo>
                  <a:pt x="70012" y="850181"/>
                </a:lnTo>
                <a:lnTo>
                  <a:pt x="76549" y="845788"/>
                </a:lnTo>
                <a:lnTo>
                  <a:pt x="80942" y="839251"/>
                </a:lnTo>
                <a:lnTo>
                  <a:pt x="82550" y="831214"/>
                </a:lnTo>
                <a:close/>
              </a:path>
              <a:path w="123825" h="1662429">
                <a:moveTo>
                  <a:pt x="82550" y="831214"/>
                </a:moveTo>
                <a:lnTo>
                  <a:pt x="80942" y="839251"/>
                </a:lnTo>
                <a:lnTo>
                  <a:pt x="76549" y="845788"/>
                </a:lnTo>
                <a:lnTo>
                  <a:pt x="70012" y="850181"/>
                </a:lnTo>
                <a:lnTo>
                  <a:pt x="61975" y="851788"/>
                </a:lnTo>
                <a:lnTo>
                  <a:pt x="82550" y="851788"/>
                </a:lnTo>
                <a:lnTo>
                  <a:pt x="82550" y="831214"/>
                </a:lnTo>
                <a:close/>
              </a:path>
              <a:path w="123825" h="1662429">
                <a:moveTo>
                  <a:pt x="82550" y="795654"/>
                </a:moveTo>
                <a:lnTo>
                  <a:pt x="41275" y="795654"/>
                </a:lnTo>
                <a:lnTo>
                  <a:pt x="41275" y="831214"/>
                </a:lnTo>
                <a:lnTo>
                  <a:pt x="42902" y="823158"/>
                </a:lnTo>
                <a:lnTo>
                  <a:pt x="47339" y="816578"/>
                </a:lnTo>
                <a:lnTo>
                  <a:pt x="53919" y="812141"/>
                </a:lnTo>
                <a:lnTo>
                  <a:pt x="61975" y="810513"/>
                </a:lnTo>
                <a:lnTo>
                  <a:pt x="82550" y="810513"/>
                </a:lnTo>
                <a:lnTo>
                  <a:pt x="82550" y="795654"/>
                </a:lnTo>
                <a:close/>
              </a:path>
              <a:path w="123825" h="1662429">
                <a:moveTo>
                  <a:pt x="61975" y="810513"/>
                </a:moveTo>
                <a:lnTo>
                  <a:pt x="53919" y="812141"/>
                </a:lnTo>
                <a:lnTo>
                  <a:pt x="47339" y="816578"/>
                </a:lnTo>
                <a:lnTo>
                  <a:pt x="42902" y="823158"/>
                </a:lnTo>
                <a:lnTo>
                  <a:pt x="41275" y="831214"/>
                </a:lnTo>
                <a:lnTo>
                  <a:pt x="61975" y="810513"/>
                </a:lnTo>
                <a:close/>
              </a:path>
              <a:path w="123825" h="1662429">
                <a:moveTo>
                  <a:pt x="82550" y="630554"/>
                </a:moveTo>
                <a:lnTo>
                  <a:pt x="41275" y="630554"/>
                </a:lnTo>
                <a:lnTo>
                  <a:pt x="41275" y="754379"/>
                </a:lnTo>
                <a:lnTo>
                  <a:pt x="82550" y="754379"/>
                </a:lnTo>
                <a:lnTo>
                  <a:pt x="82550" y="630554"/>
                </a:lnTo>
                <a:close/>
              </a:path>
              <a:path w="123825" h="1662429">
                <a:moveTo>
                  <a:pt x="82550" y="465454"/>
                </a:moveTo>
                <a:lnTo>
                  <a:pt x="41275" y="465454"/>
                </a:lnTo>
                <a:lnTo>
                  <a:pt x="41275" y="589279"/>
                </a:lnTo>
                <a:lnTo>
                  <a:pt x="82550" y="589279"/>
                </a:lnTo>
                <a:lnTo>
                  <a:pt x="82550" y="465454"/>
                </a:lnTo>
                <a:close/>
              </a:path>
              <a:path w="123825" h="1662429">
                <a:moveTo>
                  <a:pt x="82550" y="300354"/>
                </a:moveTo>
                <a:lnTo>
                  <a:pt x="41275" y="300354"/>
                </a:lnTo>
                <a:lnTo>
                  <a:pt x="41275" y="424179"/>
                </a:lnTo>
                <a:lnTo>
                  <a:pt x="82550" y="424179"/>
                </a:lnTo>
                <a:lnTo>
                  <a:pt x="82550" y="300354"/>
                </a:lnTo>
                <a:close/>
              </a:path>
              <a:path w="123825" h="1662429">
                <a:moveTo>
                  <a:pt x="82550" y="135254"/>
                </a:moveTo>
                <a:lnTo>
                  <a:pt x="41275" y="135254"/>
                </a:lnTo>
                <a:lnTo>
                  <a:pt x="41275" y="259079"/>
                </a:lnTo>
                <a:lnTo>
                  <a:pt x="82550" y="259079"/>
                </a:lnTo>
                <a:lnTo>
                  <a:pt x="82550" y="135254"/>
                </a:lnTo>
                <a:close/>
              </a:path>
              <a:path w="123825" h="1662429">
                <a:moveTo>
                  <a:pt x="61975" y="0"/>
                </a:moveTo>
                <a:lnTo>
                  <a:pt x="0" y="123825"/>
                </a:lnTo>
                <a:lnTo>
                  <a:pt x="44813" y="93979"/>
                </a:lnTo>
                <a:lnTo>
                  <a:pt x="41275" y="93979"/>
                </a:lnTo>
                <a:lnTo>
                  <a:pt x="41275" y="82550"/>
                </a:lnTo>
                <a:lnTo>
                  <a:pt x="103208" y="82550"/>
                </a:lnTo>
                <a:lnTo>
                  <a:pt x="61975" y="0"/>
                </a:lnTo>
                <a:close/>
              </a:path>
              <a:path w="123825" h="1662429">
                <a:moveTo>
                  <a:pt x="82550" y="82550"/>
                </a:moveTo>
                <a:lnTo>
                  <a:pt x="61975" y="82550"/>
                </a:lnTo>
                <a:lnTo>
                  <a:pt x="123825" y="123825"/>
                </a:lnTo>
                <a:lnTo>
                  <a:pt x="108917" y="93979"/>
                </a:lnTo>
                <a:lnTo>
                  <a:pt x="82550" y="93979"/>
                </a:lnTo>
                <a:lnTo>
                  <a:pt x="82550" y="82550"/>
                </a:lnTo>
                <a:close/>
              </a:path>
              <a:path w="123825" h="1662429">
                <a:moveTo>
                  <a:pt x="61975" y="82550"/>
                </a:moveTo>
                <a:lnTo>
                  <a:pt x="41275" y="82550"/>
                </a:lnTo>
                <a:lnTo>
                  <a:pt x="41275" y="93979"/>
                </a:lnTo>
                <a:lnTo>
                  <a:pt x="44813" y="93979"/>
                </a:lnTo>
                <a:lnTo>
                  <a:pt x="61975" y="82550"/>
                </a:lnTo>
                <a:close/>
              </a:path>
              <a:path w="123825" h="1662429">
                <a:moveTo>
                  <a:pt x="61975" y="82550"/>
                </a:moveTo>
                <a:lnTo>
                  <a:pt x="44813" y="93979"/>
                </a:lnTo>
                <a:lnTo>
                  <a:pt x="79103" y="93979"/>
                </a:lnTo>
                <a:lnTo>
                  <a:pt x="61975" y="82550"/>
                </a:lnTo>
                <a:close/>
              </a:path>
              <a:path w="123825" h="1662429">
                <a:moveTo>
                  <a:pt x="103208" y="82550"/>
                </a:moveTo>
                <a:lnTo>
                  <a:pt x="82550" y="82550"/>
                </a:lnTo>
                <a:lnTo>
                  <a:pt x="82550" y="93979"/>
                </a:lnTo>
                <a:lnTo>
                  <a:pt x="108917" y="93979"/>
                </a:lnTo>
                <a:lnTo>
                  <a:pt x="103208" y="82550"/>
                </a:lnTo>
                <a:close/>
              </a:path>
            </a:pathLst>
          </a:custGeom>
          <a:solidFill>
            <a:srgbClr val="FF7B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4294967295"/>
          </p:nvPr>
        </p:nvSpPr>
        <p:spPr>
          <a:xfrm>
            <a:off x="10146410" y="6462262"/>
            <a:ext cx="20320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370"/>
              </a:lnSpc>
            </a:pPr>
            <a:fld id="{81D60167-4931-47E6-BA6A-407CBD079E47}" type="slidenum">
              <a:rPr dirty="0"/>
              <a:pPr marL="25400">
                <a:lnSpc>
                  <a:spcPts val="1370"/>
                </a:lnSpc>
              </a:pPr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872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EA273-939A-4D2B-9877-58521F3EEC1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02368" y="3224463"/>
            <a:ext cx="10451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金融高度化を推進するため、</a:t>
            </a:r>
            <a:r>
              <a:rPr lang="ja-JP" altLang="en-US" sz="2400" dirty="0">
                <a:solidFill>
                  <a:srgbClr val="FF0000"/>
                </a:solidFill>
              </a:rPr>
              <a:t>企業間の銀行送金電文を、</a:t>
            </a:r>
            <a:r>
              <a:rPr lang="en-US" altLang="ja-JP" sz="2400" dirty="0">
                <a:solidFill>
                  <a:srgbClr val="FF0000"/>
                </a:solidFill>
              </a:rPr>
              <a:t>2020 </a:t>
            </a:r>
            <a:r>
              <a:rPr lang="ja-JP" altLang="en-US" sz="2400" dirty="0">
                <a:solidFill>
                  <a:srgbClr val="FF0000"/>
                </a:solidFill>
              </a:rPr>
              <a:t>年までを</a:t>
            </a:r>
          </a:p>
          <a:p>
            <a:r>
              <a:rPr lang="ja-JP" altLang="en-US" sz="2400" dirty="0">
                <a:solidFill>
                  <a:srgbClr val="FF0000"/>
                </a:solidFill>
              </a:rPr>
              <a:t>目途に国際標準である</a:t>
            </a:r>
            <a:r>
              <a:rPr lang="en-US" altLang="ja-JP" sz="2400" dirty="0">
                <a:solidFill>
                  <a:srgbClr val="FF0000"/>
                </a:solidFill>
              </a:rPr>
              <a:t>XML </a:t>
            </a:r>
            <a:r>
              <a:rPr lang="ja-JP" altLang="en-US" sz="2400" dirty="0">
                <a:solidFill>
                  <a:srgbClr val="FF0000"/>
                </a:solidFill>
              </a:rPr>
              <a:t>電文に移行し、送金電文に商流情報の添付を</a:t>
            </a:r>
          </a:p>
          <a:p>
            <a:r>
              <a:rPr lang="ja-JP" altLang="en-US" sz="2400" dirty="0">
                <a:solidFill>
                  <a:srgbClr val="FF0000"/>
                </a:solidFill>
              </a:rPr>
              <a:t>可能とする金融</a:t>
            </a:r>
            <a:r>
              <a:rPr lang="en-US" altLang="ja-JP" sz="2400" dirty="0">
                <a:solidFill>
                  <a:srgbClr val="FF0000"/>
                </a:solidFill>
              </a:rPr>
              <a:t>EDI </a:t>
            </a:r>
            <a:r>
              <a:rPr lang="ja-JP" altLang="en-US" sz="2400" dirty="0">
                <a:solidFill>
                  <a:srgbClr val="FF0000"/>
                </a:solidFill>
              </a:rPr>
              <a:t>の実現に向けた取組を進める</a:t>
            </a:r>
            <a:r>
              <a:rPr lang="ja-JP" altLang="en-US" sz="2400" dirty="0"/>
              <a:t>。また、中小企業等の</a:t>
            </a:r>
          </a:p>
          <a:p>
            <a:r>
              <a:rPr lang="ja-JP" altLang="en-US" sz="2400" dirty="0"/>
              <a:t>生産性向上や資金効率（キャッシュコンバージョンサイクル：</a:t>
            </a:r>
            <a:r>
              <a:rPr lang="en-US" altLang="ja-JP" sz="2400" dirty="0"/>
              <a:t>CCC</a:t>
            </a:r>
            <a:r>
              <a:rPr lang="ja-JP" altLang="en-US" sz="2400" dirty="0"/>
              <a:t>）向上</a:t>
            </a:r>
          </a:p>
          <a:p>
            <a:r>
              <a:rPr lang="ja-JP" altLang="en-US" sz="2400" dirty="0"/>
              <a:t>など、</a:t>
            </a:r>
            <a:r>
              <a:rPr lang="en-US" altLang="ja-JP" sz="2400" dirty="0"/>
              <a:t>XML </a:t>
            </a:r>
            <a:r>
              <a:rPr lang="ja-JP" altLang="en-US" sz="2400" dirty="0"/>
              <a:t>電文化の効果を最大化する観点から、</a:t>
            </a:r>
            <a:r>
              <a:rPr lang="ja-JP" altLang="en-US" sz="2400" dirty="0">
                <a:solidFill>
                  <a:srgbClr val="FF0000"/>
                </a:solidFill>
              </a:rPr>
              <a:t>産業界及び経済産業省</a:t>
            </a:r>
          </a:p>
          <a:p>
            <a:r>
              <a:rPr lang="ja-JP" altLang="en-US" sz="2400" dirty="0">
                <a:solidFill>
                  <a:srgbClr val="FF0000"/>
                </a:solidFill>
              </a:rPr>
              <a:t>において、金融</a:t>
            </a:r>
            <a:r>
              <a:rPr lang="en-US" altLang="ja-JP" sz="2400" dirty="0">
                <a:solidFill>
                  <a:srgbClr val="FF0000"/>
                </a:solidFill>
              </a:rPr>
              <a:t>EDI </a:t>
            </a:r>
            <a:r>
              <a:rPr lang="ja-JP" altLang="en-US" sz="2400" dirty="0">
                <a:solidFill>
                  <a:srgbClr val="FF0000"/>
                </a:solidFill>
              </a:rPr>
              <a:t>に記載する商流情報の標準化について、本年中に結</a:t>
            </a:r>
          </a:p>
          <a:p>
            <a:r>
              <a:rPr lang="ja-JP" altLang="en-US" sz="2400" dirty="0">
                <a:solidFill>
                  <a:srgbClr val="FF0000"/>
                </a:solidFill>
              </a:rPr>
              <a:t>論を出す</a:t>
            </a:r>
            <a:r>
              <a:rPr lang="ja-JP" altLang="en-US" sz="2400" dirty="0"/>
              <a:t>。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25842" y="228600"/>
            <a:ext cx="7423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日本再興戦略２０１６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54441" y="1329162"/>
            <a:ext cx="6966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第二　具体的施策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　２　未来投資に向けた制度改革</a:t>
            </a:r>
            <a:endParaRPr kumimoji="1" lang="en-US" altLang="ja-JP" sz="2400" b="1" dirty="0"/>
          </a:p>
          <a:p>
            <a:r>
              <a:rPr lang="ja-JP" altLang="en-US" sz="2400" b="1" dirty="0"/>
              <a:t>　　２－２　活力ある金融・資本市場の実現</a:t>
            </a:r>
            <a:endParaRPr lang="en-US" altLang="ja-JP" sz="2400" b="1" dirty="0"/>
          </a:p>
          <a:p>
            <a:r>
              <a:rPr kumimoji="1" lang="ja-JP" altLang="en-US" sz="2400" b="1" dirty="0"/>
              <a:t>　　　（</a:t>
            </a:r>
            <a:r>
              <a:rPr lang="en-US" altLang="ja-JP" sz="2400" b="1" dirty="0"/>
              <a:t>ii</a:t>
            </a:r>
            <a:r>
              <a:rPr lang="ja-JP" altLang="en-US" sz="2400" b="1" dirty="0"/>
              <a:t>）</a:t>
            </a:r>
            <a:r>
              <a:rPr lang="en-US" altLang="ja-JP" sz="2400" b="1" dirty="0" err="1"/>
              <a:t>FinTech</a:t>
            </a:r>
            <a:r>
              <a:rPr lang="ja-JP" altLang="en-US" sz="2400" b="1" dirty="0"/>
              <a:t>を巡る戦略的対応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70022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87120" y="1127760"/>
            <a:ext cx="3728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全国銀行協会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9200" y="1838960"/>
            <a:ext cx="736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2016</a:t>
            </a:r>
            <a:r>
              <a:rPr kumimoji="1" lang="ja-JP" altLang="en-US" sz="2400" dirty="0"/>
              <a:t>年</a:t>
            </a:r>
            <a:r>
              <a:rPr kumimoji="1" lang="en-US" altLang="ja-JP" sz="2400" dirty="0"/>
              <a:t>2</a:t>
            </a:r>
            <a:r>
              <a:rPr kumimoji="1" lang="ja-JP" altLang="en-US" sz="2400" dirty="0"/>
              <a:t>月より「</a:t>
            </a:r>
            <a:r>
              <a:rPr lang="en-US" altLang="ja-JP" sz="2400" dirty="0"/>
              <a:t>XML</a:t>
            </a:r>
            <a:r>
              <a:rPr lang="ja-JP" altLang="en-US" sz="2400" dirty="0"/>
              <a:t>電文への移行に関する検討会」を開始</a:t>
            </a:r>
            <a:endParaRPr lang="en-US" altLang="ja-JP" sz="2400" dirty="0"/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	</a:t>
            </a:r>
            <a:r>
              <a:rPr kumimoji="1" lang="en-US" altLang="ja-JP" sz="2400" b="1" dirty="0">
                <a:sym typeface="Wingdings" panose="05000000000000000000" pitchFamily="2" charset="2"/>
              </a:rPr>
              <a:t>7</a:t>
            </a:r>
            <a:r>
              <a:rPr kumimoji="1" lang="ja-JP" altLang="en-US" sz="2400" b="1" dirty="0">
                <a:sym typeface="Wingdings" panose="05000000000000000000" pitchFamily="2" charset="2"/>
              </a:rPr>
              <a:t>月</a:t>
            </a:r>
            <a:r>
              <a:rPr kumimoji="1" lang="en-US" altLang="ja-JP" sz="2400" b="1" dirty="0">
                <a:sym typeface="Wingdings" panose="05000000000000000000" pitchFamily="2" charset="2"/>
              </a:rPr>
              <a:t>22</a:t>
            </a:r>
            <a:r>
              <a:rPr kumimoji="1" lang="ja-JP" altLang="en-US" sz="2400" b="1" dirty="0">
                <a:sym typeface="Wingdings" panose="05000000000000000000" pitchFamily="2" charset="2"/>
              </a:rPr>
              <a:t>日　周知資料公開予定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87120" y="3529584"/>
            <a:ext cx="3728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経済産業省</a:t>
            </a:r>
            <a:endParaRPr lang="en-US" altLang="ja-JP" sz="3200" dirty="0"/>
          </a:p>
          <a:p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9200" y="4347361"/>
            <a:ext cx="736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2016</a:t>
            </a:r>
            <a:r>
              <a:rPr kumimoji="1" lang="ja-JP" altLang="en-US" sz="2400" dirty="0"/>
              <a:t>年</a:t>
            </a:r>
            <a:r>
              <a:rPr kumimoji="1" lang="en-US" altLang="ja-JP" sz="2400" dirty="0"/>
              <a:t>7</a:t>
            </a:r>
            <a:r>
              <a:rPr kumimoji="1" lang="ja-JP" altLang="en-US" sz="2400" dirty="0"/>
              <a:t>月より「</a:t>
            </a:r>
            <a:r>
              <a:rPr lang="ja-JP" altLang="ja-JP" sz="2400" dirty="0"/>
              <a:t>金融</a:t>
            </a:r>
            <a:r>
              <a:rPr lang="en-US" altLang="ja-JP" sz="2400" dirty="0"/>
              <a:t>EDI</a:t>
            </a:r>
            <a:r>
              <a:rPr lang="ja-JP" altLang="ja-JP" sz="2400" dirty="0"/>
              <a:t>における商流情報等のあり方検討会議</a:t>
            </a:r>
            <a:r>
              <a:rPr lang="ja-JP" altLang="en-US" sz="2400" dirty="0"/>
              <a:t>」立上げ予定</a:t>
            </a:r>
            <a:endParaRPr lang="en-US" altLang="ja-JP" sz="2400" dirty="0"/>
          </a:p>
          <a:p>
            <a:r>
              <a:rPr lang="en-US" altLang="ja-JP" sz="2400" dirty="0"/>
              <a:t>	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b="1" dirty="0"/>
              <a:t>金融</a:t>
            </a:r>
            <a:r>
              <a:rPr lang="en-US" altLang="ja-JP" sz="2400" b="1" dirty="0"/>
              <a:t>EDI </a:t>
            </a:r>
            <a:r>
              <a:rPr lang="ja-JP" altLang="en-US" sz="2400" b="1" dirty="0"/>
              <a:t>に記載する商流情報の標準化に</a:t>
            </a:r>
            <a:r>
              <a:rPr lang="ja-JP" altLang="en-US" sz="2400" b="1" dirty="0" err="1"/>
              <a:t>つ</a:t>
            </a:r>
            <a:r>
              <a:rPr lang="ja-JP" altLang="en-US" sz="2400" b="1" dirty="0"/>
              <a:t> </a:t>
            </a:r>
            <a:endParaRPr lang="en-US" altLang="ja-JP" sz="2400" b="1" dirty="0"/>
          </a:p>
          <a:p>
            <a:r>
              <a:rPr lang="en-US" altLang="ja-JP" sz="2400" b="1" dirty="0"/>
              <a:t>              </a:t>
            </a:r>
            <a:r>
              <a:rPr lang="ja-JP" altLang="en-US" sz="2400" b="1" dirty="0"/>
              <a:t>いて、本年中に結論を出す</a:t>
            </a:r>
            <a:endParaRPr lang="en-US" altLang="ja-JP" sz="2400" b="1" dirty="0"/>
          </a:p>
          <a:p>
            <a:endParaRPr kumimoji="1" lang="ja-JP" altLang="en-US" sz="24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693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61148" y="481263"/>
            <a:ext cx="833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</a:rPr>
              <a:t>支払通知メッセージ拡張プロジェクト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32711" y="1704474"/>
            <a:ext cx="10194758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１．決済業務の消込における多大な労力を改善したい。</a:t>
            </a:r>
            <a:endParaRPr kumimoji="1" lang="en-US" altLang="ja-JP" sz="2800" dirty="0"/>
          </a:p>
          <a:p>
            <a:r>
              <a:rPr lang="ja-JP" altLang="en-US" sz="2800" dirty="0"/>
              <a:t>２．金流と商流情報の連携により、産業構造改革を推進したい。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58240" y="3931920"/>
            <a:ext cx="371856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/>
              <a:t>金流商流情報連携実証実験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08909" y="3931920"/>
            <a:ext cx="371856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国連</a:t>
            </a:r>
            <a:r>
              <a:rPr lang="en-US" altLang="ja-JP" sz="3200" dirty="0"/>
              <a:t>CEFACT</a:t>
            </a:r>
            <a:r>
              <a:rPr lang="ja-JP" altLang="en-US" sz="3200" dirty="0"/>
              <a:t>標準の拡張</a:t>
            </a:r>
            <a:endParaRPr kumimoji="1" lang="ja-JP" altLang="en-US" sz="3200" dirty="0"/>
          </a:p>
        </p:txBody>
      </p:sp>
      <p:sp>
        <p:nvSpPr>
          <p:cNvPr id="6" name="下矢印 5"/>
          <p:cNvSpPr/>
          <p:nvPr/>
        </p:nvSpPr>
        <p:spPr>
          <a:xfrm>
            <a:off x="2423160" y="2777090"/>
            <a:ext cx="1188720" cy="1036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8773829" y="2717301"/>
            <a:ext cx="1188720" cy="1036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61148" y="5699760"/>
            <a:ext cx="8600172" cy="5232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/>
              <a:t>金融審議会：決済高度化に向けて戦略的取組み</a:t>
            </a:r>
          </a:p>
        </p:txBody>
      </p:sp>
      <p:cxnSp>
        <p:nvCxnSpPr>
          <p:cNvPr id="10" name="直線コネクタ 9"/>
          <p:cNvCxnSpPr>
            <a:stCxn id="4" idx="2"/>
          </p:cNvCxnSpPr>
          <p:nvPr/>
        </p:nvCxnSpPr>
        <p:spPr>
          <a:xfrm>
            <a:off x="3017520" y="5009138"/>
            <a:ext cx="0" cy="69062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9368189" y="5009138"/>
            <a:ext cx="0" cy="69062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六角形 13"/>
          <p:cNvSpPr/>
          <p:nvPr/>
        </p:nvSpPr>
        <p:spPr>
          <a:xfrm>
            <a:off x="5087954" y="4053840"/>
            <a:ext cx="2209800" cy="83337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SIPS</a:t>
            </a:r>
          </a:p>
          <a:p>
            <a:pPr algn="ctr"/>
            <a:r>
              <a:rPr lang="ja-JP" altLang="en-US" b="1" dirty="0"/>
              <a:t>金流商流情報連携</a:t>
            </a:r>
            <a:r>
              <a:rPr lang="en-US" altLang="ja-JP" b="1" dirty="0"/>
              <a:t>TF</a:t>
            </a:r>
            <a:endParaRPr kumimoji="1" lang="ja-JP" altLang="en-US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EA273-939A-4D2B-9877-58521F3EEC1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57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204720" y="447040"/>
            <a:ext cx="765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国連</a:t>
            </a:r>
            <a:r>
              <a:rPr kumimoji="1" lang="en-US" altLang="ja-JP" sz="3200" b="1" dirty="0"/>
              <a:t>CEFACT</a:t>
            </a:r>
            <a:r>
              <a:rPr kumimoji="1" lang="ja-JP" altLang="en-US" sz="3200" b="1" dirty="0"/>
              <a:t>支払通知メッセージの構造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0560" y="1463040"/>
            <a:ext cx="4236720" cy="461665"/>
          </a:xfrm>
          <a:prstGeom prst="rect">
            <a:avLst/>
          </a:prstGeom>
          <a:solidFill>
            <a:srgbClr val="E848E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支払通知メッセージ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11680" y="2346960"/>
            <a:ext cx="395224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文書情報</a:t>
            </a:r>
            <a:endParaRPr kumimoji="1" lang="en-US" altLang="ja-JP" dirty="0"/>
          </a:p>
          <a:p>
            <a:r>
              <a:rPr lang="ja-JP" altLang="en-US" dirty="0"/>
              <a:t>文書番号、発行者、発行日、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11680" y="3502970"/>
            <a:ext cx="39522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決済支払情報</a:t>
            </a:r>
            <a:endParaRPr kumimoji="1"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59826" y="2484623"/>
            <a:ext cx="395224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当事者情報</a:t>
            </a:r>
            <a:endParaRPr lang="en-US" altLang="ja-JP" dirty="0"/>
          </a:p>
          <a:p>
            <a:r>
              <a:rPr kumimoji="1" lang="ja-JP" altLang="en-US" dirty="0"/>
              <a:t>支払人、受取人</a:t>
            </a:r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59826" y="4176519"/>
            <a:ext cx="395224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口座情報</a:t>
            </a:r>
            <a:endParaRPr lang="en-US" altLang="ja-JP" dirty="0"/>
          </a:p>
          <a:p>
            <a:r>
              <a:rPr lang="ja-JP" altLang="en-US" dirty="0"/>
              <a:t>銀行コード、口座番号、口座種別</a:t>
            </a:r>
            <a:endParaRPr kumimoji="1" lang="en-US" altLang="ja-JP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58705" y="5611089"/>
            <a:ext cx="395224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納品情報</a:t>
            </a:r>
            <a:endParaRPr kumimoji="1"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88920" y="4996535"/>
            <a:ext cx="39522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請求書情報</a:t>
            </a:r>
            <a:endParaRPr kumimoji="1" lang="en-US" altLang="ja-JP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11680" y="4381981"/>
            <a:ext cx="39522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取引情報</a:t>
            </a:r>
            <a:endParaRPr kumimoji="1"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32563" y="5980421"/>
            <a:ext cx="32459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商品情報</a:t>
            </a:r>
            <a:endParaRPr lang="en-US" altLang="ja-JP" dirty="0"/>
          </a:p>
          <a:p>
            <a:r>
              <a:rPr kumimoji="1" lang="ja-JP" altLang="en-US" dirty="0"/>
              <a:t>品名、数量、単価</a:t>
            </a:r>
            <a:endParaRPr kumimoji="1" lang="en-US" altLang="ja-JP" dirty="0"/>
          </a:p>
        </p:txBody>
      </p:sp>
      <p:cxnSp>
        <p:nvCxnSpPr>
          <p:cNvPr id="15" name="直線コネクタ 14"/>
          <p:cNvCxnSpPr/>
          <p:nvPr/>
        </p:nvCxnSpPr>
        <p:spPr>
          <a:xfrm flipH="1">
            <a:off x="1304693" y="1924705"/>
            <a:ext cx="11151" cy="2641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endCxn id="6" idx="1"/>
          </p:cNvCxnSpPr>
          <p:nvPr/>
        </p:nvCxnSpPr>
        <p:spPr>
          <a:xfrm>
            <a:off x="1293541" y="2670125"/>
            <a:ext cx="71813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endCxn id="7" idx="1"/>
          </p:cNvCxnSpPr>
          <p:nvPr/>
        </p:nvCxnSpPr>
        <p:spPr>
          <a:xfrm>
            <a:off x="1315844" y="3687636"/>
            <a:ext cx="695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endCxn id="12" idx="1"/>
          </p:cNvCxnSpPr>
          <p:nvPr/>
        </p:nvCxnSpPr>
        <p:spPr>
          <a:xfrm>
            <a:off x="1304693" y="4566647"/>
            <a:ext cx="7069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419815" y="4751313"/>
            <a:ext cx="11151" cy="429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endCxn id="11" idx="1"/>
          </p:cNvCxnSpPr>
          <p:nvPr/>
        </p:nvCxnSpPr>
        <p:spPr>
          <a:xfrm>
            <a:off x="2429851" y="5181201"/>
            <a:ext cx="359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3345366" y="5365867"/>
            <a:ext cx="11151" cy="429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endCxn id="10" idx="1"/>
          </p:cNvCxnSpPr>
          <p:nvPr/>
        </p:nvCxnSpPr>
        <p:spPr>
          <a:xfrm>
            <a:off x="3311912" y="5795755"/>
            <a:ext cx="4467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10" idx="2"/>
          </p:cNvCxnSpPr>
          <p:nvPr/>
        </p:nvCxnSpPr>
        <p:spPr>
          <a:xfrm>
            <a:off x="5734825" y="5980421"/>
            <a:ext cx="0" cy="409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>
            <a:endCxn id="13" idx="1"/>
          </p:cNvCxnSpPr>
          <p:nvPr/>
        </p:nvCxnSpPr>
        <p:spPr>
          <a:xfrm>
            <a:off x="5734825" y="6303586"/>
            <a:ext cx="259773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159826" y="3359967"/>
            <a:ext cx="395224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金額情報</a:t>
            </a:r>
            <a:endParaRPr lang="en-US" altLang="ja-JP" dirty="0"/>
          </a:p>
          <a:p>
            <a:r>
              <a:rPr lang="ja-JP" altLang="en-US" dirty="0"/>
              <a:t>金額、相殺金額</a:t>
            </a:r>
            <a:endParaRPr kumimoji="1" lang="en-US" altLang="ja-JP" dirty="0"/>
          </a:p>
        </p:txBody>
      </p:sp>
      <p:cxnSp>
        <p:nvCxnSpPr>
          <p:cNvPr id="36" name="直線コネクタ 35"/>
          <p:cNvCxnSpPr/>
          <p:nvPr/>
        </p:nvCxnSpPr>
        <p:spPr>
          <a:xfrm flipH="1">
            <a:off x="6659757" y="2807788"/>
            <a:ext cx="32213" cy="1691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7" idx="3"/>
          </p:cNvCxnSpPr>
          <p:nvPr/>
        </p:nvCxnSpPr>
        <p:spPr>
          <a:xfrm flipV="1">
            <a:off x="5963920" y="3683132"/>
            <a:ext cx="706987" cy="4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endCxn id="8" idx="1"/>
          </p:cNvCxnSpPr>
          <p:nvPr/>
        </p:nvCxnSpPr>
        <p:spPr>
          <a:xfrm>
            <a:off x="6670907" y="2807788"/>
            <a:ext cx="48891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6657030" y="3679667"/>
            <a:ext cx="48891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6691970" y="4477518"/>
            <a:ext cx="48891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0527494" y="5706884"/>
            <a:ext cx="167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オプション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774614" y="5349397"/>
            <a:ext cx="167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オプション</a:t>
            </a:r>
          </a:p>
        </p:txBody>
      </p:sp>
      <p:cxnSp>
        <p:nvCxnSpPr>
          <p:cNvPr id="52" name="直線コネクタ 51"/>
          <p:cNvCxnSpPr>
            <a:stCxn id="6" idx="1"/>
            <a:endCxn id="6" idx="3"/>
          </p:cNvCxnSpPr>
          <p:nvPr/>
        </p:nvCxnSpPr>
        <p:spPr>
          <a:xfrm>
            <a:off x="2011680" y="2670126"/>
            <a:ext cx="395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8" idx="1"/>
            <a:endCxn id="8" idx="3"/>
          </p:cNvCxnSpPr>
          <p:nvPr/>
        </p:nvCxnSpPr>
        <p:spPr>
          <a:xfrm>
            <a:off x="7159826" y="2807789"/>
            <a:ext cx="395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>
            <a:stCxn id="34" idx="1"/>
            <a:endCxn id="34" idx="3"/>
          </p:cNvCxnSpPr>
          <p:nvPr/>
        </p:nvCxnSpPr>
        <p:spPr>
          <a:xfrm>
            <a:off x="7159826" y="3683133"/>
            <a:ext cx="395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stCxn id="9" idx="1"/>
            <a:endCxn id="9" idx="3"/>
          </p:cNvCxnSpPr>
          <p:nvPr/>
        </p:nvCxnSpPr>
        <p:spPr>
          <a:xfrm>
            <a:off x="7159826" y="4499685"/>
            <a:ext cx="395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>
            <a:stCxn id="13" idx="1"/>
            <a:endCxn id="13" idx="3"/>
          </p:cNvCxnSpPr>
          <p:nvPr/>
        </p:nvCxnSpPr>
        <p:spPr>
          <a:xfrm>
            <a:off x="8332563" y="6303587"/>
            <a:ext cx="32459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EA273-939A-4D2B-9877-58521F3EEC1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772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911" y="219456"/>
            <a:ext cx="7857601" cy="643737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706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391" y="274321"/>
            <a:ext cx="8318401" cy="64008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96D4-7807-41C1-8BA6-008896475B5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953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719</Words>
  <Application>Microsoft Office PowerPoint</Application>
  <PresentationFormat>ワイド画面</PresentationFormat>
  <Paragraphs>125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Meiryo UI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ＸＭＬ電文への移行（スキームイメージ図）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10</cp:revision>
  <cp:lastPrinted>2016-07-20T05:07:23Z</cp:lastPrinted>
  <dcterms:created xsi:type="dcterms:W3CDTF">2016-07-19T06:13:37Z</dcterms:created>
  <dcterms:modified xsi:type="dcterms:W3CDTF">2016-07-22T05:07:35Z</dcterms:modified>
</cp:coreProperties>
</file>